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sldIdLst>
    <p:sldId id="277" r:id="rId5"/>
    <p:sldId id="278" r:id="rId6"/>
    <p:sldId id="279" r:id="rId7"/>
    <p:sldId id="280" r:id="rId8"/>
    <p:sldId id="281" r:id="rId9"/>
    <p:sldId id="283" r:id="rId10"/>
    <p:sldId id="284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285" r:id="rId22"/>
    <p:sldId id="286" r:id="rId23"/>
    <p:sldId id="288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2C2703-E39A-1108-102D-C0159E4D7568}" v="2" dt="2025-05-26T19:12:20.407"/>
    <p1510:client id="{A1021BB1-41D8-A438-942C-A58060FE6E8F}" v="8" dt="2025-05-26T18:39:21.719"/>
    <p1510:client id="{B788BF90-4EAD-81F5-C8AE-15BBE81178DA}" v="2" dt="2025-05-27T03:46:39.0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Putra Afendi" userId="S::adityaputraafendi@students.undip.ac.id::21d82886-0f82-4636-bec1-90b8efba63fa" providerId="AD" clId="Web-{922C2703-E39A-1108-102D-C0159E4D7568}"/>
    <pc:docChg chg="modSld">
      <pc:chgData name="Aditya Putra Afendi" userId="S::adityaputraafendi@students.undip.ac.id::21d82886-0f82-4636-bec1-90b8efba63fa" providerId="AD" clId="Web-{922C2703-E39A-1108-102D-C0159E4D7568}" dt="2025-05-26T19:12:20.407" v="1" actId="1076"/>
      <pc:docMkLst>
        <pc:docMk/>
      </pc:docMkLst>
      <pc:sldChg chg="modSp">
        <pc:chgData name="Aditya Putra Afendi" userId="S::adityaputraafendi@students.undip.ac.id::21d82886-0f82-4636-bec1-90b8efba63fa" providerId="AD" clId="Web-{922C2703-E39A-1108-102D-C0159E4D7568}" dt="2025-05-26T19:12:20.407" v="1" actId="1076"/>
        <pc:sldMkLst>
          <pc:docMk/>
          <pc:sldMk cId="474657899" sldId="303"/>
        </pc:sldMkLst>
        <pc:picChg chg="mod">
          <ac:chgData name="Aditya Putra Afendi" userId="S::adityaputraafendi@students.undip.ac.id::21d82886-0f82-4636-bec1-90b8efba63fa" providerId="AD" clId="Web-{922C2703-E39A-1108-102D-C0159E4D7568}" dt="2025-05-26T19:12:20.407" v="1" actId="1076"/>
          <ac:picMkLst>
            <pc:docMk/>
            <pc:sldMk cId="474657899" sldId="303"/>
            <ac:picMk id="5" creationId="{339361D8-9BE2-FE93-E714-CD898F59AB46}"/>
          </ac:picMkLst>
        </pc:picChg>
      </pc:sldChg>
    </pc:docChg>
  </pc:docChgLst>
  <pc:docChgLst>
    <pc:chgData name="Galih Aditya Fernanda" userId="S::galihaditya@students.undip.ac.id::610d1c33-7eb4-4a67-a448-4bfaa44ab915" providerId="AD" clId="Web-{B788BF90-4EAD-81F5-C8AE-15BBE81178DA}"/>
    <pc:docChg chg="modSld">
      <pc:chgData name="Galih Aditya Fernanda" userId="S::galihaditya@students.undip.ac.id::610d1c33-7eb4-4a67-a448-4bfaa44ab915" providerId="AD" clId="Web-{B788BF90-4EAD-81F5-C8AE-15BBE81178DA}" dt="2025-05-27T03:46:39.055" v="1" actId="1076"/>
      <pc:docMkLst>
        <pc:docMk/>
      </pc:docMkLst>
      <pc:sldChg chg="modSp">
        <pc:chgData name="Galih Aditya Fernanda" userId="S::galihaditya@students.undip.ac.id::610d1c33-7eb4-4a67-a448-4bfaa44ab915" providerId="AD" clId="Web-{B788BF90-4EAD-81F5-C8AE-15BBE81178DA}" dt="2025-05-27T03:46:39.055" v="1" actId="1076"/>
        <pc:sldMkLst>
          <pc:docMk/>
          <pc:sldMk cId="474657899" sldId="303"/>
        </pc:sldMkLst>
        <pc:picChg chg="mod">
          <ac:chgData name="Galih Aditya Fernanda" userId="S::galihaditya@students.undip.ac.id::610d1c33-7eb4-4a67-a448-4bfaa44ab915" providerId="AD" clId="Web-{B788BF90-4EAD-81F5-C8AE-15BBE81178DA}" dt="2025-05-27T03:46:39.055" v="1" actId="1076"/>
          <ac:picMkLst>
            <pc:docMk/>
            <pc:sldMk cId="474657899" sldId="303"/>
            <ac:picMk id="5" creationId="{339361D8-9BE2-FE93-E714-CD898F59AB46}"/>
          </ac:picMkLst>
        </pc:picChg>
      </pc:sldChg>
    </pc:docChg>
  </pc:docChgLst>
  <pc:docChgLst>
    <pc:chgData name="Prabaswara Nasywa Maharani" userId="S::prabaswaranasywa@students.undip.ac.id::895d6e92-6d32-41e1-a36f-ca6d1f33a189" providerId="AD" clId="Web-{A1021BB1-41D8-A438-942C-A58060FE6E8F}"/>
    <pc:docChg chg="addSld delSld">
      <pc:chgData name="Prabaswara Nasywa Maharani" userId="S::prabaswaranasywa@students.undip.ac.id::895d6e92-6d32-41e1-a36f-ca6d1f33a189" providerId="AD" clId="Web-{A1021BB1-41D8-A438-942C-A58060FE6E8F}" dt="2025-05-26T18:39:21.719" v="7"/>
      <pc:docMkLst>
        <pc:docMk/>
      </pc:docMkLst>
      <pc:sldChg chg="new del">
        <pc:chgData name="Prabaswara Nasywa Maharani" userId="S::prabaswaranasywa@students.undip.ac.id::895d6e92-6d32-41e1-a36f-ca6d1f33a189" providerId="AD" clId="Web-{A1021BB1-41D8-A438-942C-A58060FE6E8F}" dt="2025-05-26T18:39:21.719" v="7"/>
        <pc:sldMkLst>
          <pc:docMk/>
          <pc:sldMk cId="866806317" sldId="316"/>
        </pc:sldMkLst>
      </pc:sldChg>
      <pc:sldChg chg="new del">
        <pc:chgData name="Prabaswara Nasywa Maharani" userId="S::prabaswaranasywa@students.undip.ac.id::895d6e92-6d32-41e1-a36f-ca6d1f33a189" providerId="AD" clId="Web-{A1021BB1-41D8-A438-942C-A58060FE6E8F}" dt="2025-05-26T18:39:18.812" v="6"/>
        <pc:sldMkLst>
          <pc:docMk/>
          <pc:sldMk cId="458031680" sldId="317"/>
        </pc:sldMkLst>
      </pc:sldChg>
      <pc:sldChg chg="new del">
        <pc:chgData name="Prabaswara Nasywa Maharani" userId="S::prabaswaranasywa@students.undip.ac.id::895d6e92-6d32-41e1-a36f-ca6d1f33a189" providerId="AD" clId="Web-{A1021BB1-41D8-A438-942C-A58060FE6E8F}" dt="2025-05-26T18:39:17.359" v="5"/>
        <pc:sldMkLst>
          <pc:docMk/>
          <pc:sldMk cId="2452359533" sldId="318"/>
        </pc:sldMkLst>
      </pc:sldChg>
      <pc:sldChg chg="new del">
        <pc:chgData name="Prabaswara Nasywa Maharani" userId="S::prabaswaranasywa@students.undip.ac.id::895d6e92-6d32-41e1-a36f-ca6d1f33a189" providerId="AD" clId="Web-{A1021BB1-41D8-A438-942C-A58060FE6E8F}" dt="2025-05-26T18:39:15.453" v="4"/>
        <pc:sldMkLst>
          <pc:docMk/>
          <pc:sldMk cId="3295976328" sldId="319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4:53:47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24575,'8'16'0,"0"1"0,-1 0 0,-1 1 0,7 32 0,5 76 0,-6-25 0,19 40 0,0 2 0,-30-109-1365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4:54:1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187 401 24575,'0'4'0,"1"-1"0,-1 0 0,0 0 0,0 1 0,0-1 0,0 0 0,-1 1 0,1-1 0,-1 0 0,0 0 0,0 0 0,0 1 0,0-1 0,-4 5 0,-3 5 0,-19 25 0,12-19 0,11-12 0,-3 1 0,1 2 0,0-1 0,0 1 0,1 0 0,-4 11 0,8-19 0,1 1 0,-1-1 0,0 1 0,1-1 0,0 1 0,0-1 0,0 1 0,0-1 0,0 1 0,0-1 0,1 1 0,-1-1 0,1 1 0,0-1 0,0 0 0,0 1 0,0-1 0,0 0 0,0 1 0,0-1 0,1 0 0,0 0 0,-1 0 0,1 0 0,0 0 0,0-1 0,3 4 0,-1-3 0,-1 1 0,1-1 0,0 0 0,0 0 0,0 0 0,0 0 0,0-1 0,1 1 0,-1-1 0,0 0 0,1-1 0,-1 1 0,1-1 0,-1 1 0,5-2 0,-1 1 0,-1-1 0,0-1 0,-1 1 0,1-1 0,0 0 0,0-1 0,-1 0 0,12-6 0,-6 1 0,0 0 0,0 0 0,-1-2 0,0 1 0,-1-1 0,0-1 0,-1 0 0,14-19 0,-12 6 0,-11 23 0,0 0 0,0 0 0,0 0 0,0 1 0,0-1 0,0 0 0,0 0 0,0 0 0,0 0 0,-1 0 0,1 0 0,0 1 0,-1-1 0,1 0 0,0 0 0,-1 0 0,1 1 0,-1-1 0,0 0 0,1 0 0,-1 1 0,1-1 0,-1 1 0,0-1 0,-1 0 0,-25-16 0,-1 1 0,-1 1 0,-33-12 0,35 16 0,0-1 0,0-2 0,1 0 0,-27-20 0,48 30 0,1 0 0,-1 0 0,0 0 0,1-1 0,0 0 0,0 0 0,1 0 0,-1 0 0,1 0 0,0 0 0,1-1 0,-3-6 0,4 7 0,0 0 0,0 0 0,1 0 0,-1 0 0,1 0 0,1-1 0,-1 1 0,1 0 0,0 0 0,0 0 0,0 0 0,1 0 0,0 0 0,4-7 0,6-11 0,1 1 0,1 1 0,1 0 0,1 1 0,1 1 0,1 0 0,31-25 0,-48 43 0,0 0 0,0 0 0,1-1 0,-1 1 0,1 0 0,-1 1 0,1-1 0,-1 0 0,1 0 0,-1 0 0,1 1 0,0-1 0,-1 1 0,1 0 0,0-1 0,0 1 0,-1 0 0,1 0 0,0 0 0,3 0 0,-3 1 0,0 0 0,-1 0 0,1 1 0,0-1 0,0 0 0,-1 1 0,1-1 0,-1 1 0,0 0 0,1-1 0,-1 1 0,0 0 0,0 0 0,0 0 0,0 0 0,1 3 0,4 10 44,-1 0-1,0 0 1,-1 1-1,-1 0 1,0 0-1,0 25 1,-7 100-509,0-72-740,3-40-5621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4:54:17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2 24575,'-3'0'0,"0"-1"0,0 1 0,0 0 0,0 0 0,0 0 0,0 0 0,-5 1 0,-3 0 0,-24-1 0,-50 9 0,72-7 0,-1 0 0,1 2 0,0-1 0,1 2 0,-1 0 0,-22 12 0,32-15 0,-1 1 0,1 0 0,0 0 0,0 0 0,0 0 0,1 0 0,-1 0 0,1 1 0,0-1 0,0 1 0,0-1 0,0 1 0,0 0 0,1 0 0,0 0 0,0 0 0,0 0 0,1 0 0,-1 0 0,1 0 0,0 0 0,0 0 0,0 0 0,1 0 0,0 6 0,1-1 0,0-1 0,1 1 0,-1 0 0,2 0 0,-1-1 0,1 0 0,0 0 0,1 0 0,0 0 0,9 10 0,-13-16 0,1-1 0,-1 0 0,0 0 0,1 1 0,-1-1 0,1 0 0,-1 0 0,1 0 0,-1-1 0,1 1 0,0 0 0,-1 0 0,1-1 0,0 1 0,0-1 0,-1 0 0,1 1 0,0-1 0,2 0 0,-1 0 0,0-1 0,-1 1 0,1-1 0,0 0 0,-1 0 0,1 0 0,-1 0 0,1 0 0,-1 0 0,1 0 0,2-4 0,3-1 0,-1 0 0,0 0 0,-1-1 0,0 0 0,0-1 0,6-10 0,-8 12 0,0-1 0,0 1 0,-1-1 0,-1 1 0,1-1 0,-1 0 0,0 0 0,0 0 0,-1-1 0,0 1 0,-1 0 0,0 0 0,-1-14 0,4 29 0,-1 0 0,1 0 0,6 11 0,1 3 0,2 10 0,-1 0 0,-1 0 0,6 45 0,-14-57 0,0 0 0,-2 0 0,0 0 0,-1 0 0,-1 0 0,-10 38 0,8-42 0,-1 0 0,-1-1 0,-1 1 0,0-1 0,-1 0 0,-1-1 0,0 0 0,-19 21 0,18-25 0,0 0 0,0 0 0,-1-2 0,-1 1 0,0-1 0,0-1 0,0 0 0,-1-1 0,0 0 0,-26 8 0,7-6 0,-1-1 0,0-2 0,0 0 0,-1-3 0,1-1 0,-1-1 0,-64-8 0,85 6-124,0 0 0,1-1 0,-1 0 0,0-1 0,1 0 0,0-1-1,0-1 1,1 1 0,-1-2 0,-13-9 0,11 4-6702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4:54:26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0 24575,'0'0'0,"0"0"0,0 0 0,0 8 0,-1-1 0,0 0 0,-1 0 0,0 0 0,-1-1 0,1 1 0,-1-1 0,-6 10 0,-33 43 0,28-40 0,-50 67 0,-55 76 0,82-107 0,-30 62 0,66-115 0,0 0 0,0-1 0,1 1 0,-1 0 0,0 0 0,1-1 0,-1 1 0,1 0 0,0 0 0,-1 0 0,1 3 0,0-5 0,1 0 0,-1 1 0,0-1 0,0 0 0,0 0 0,0 1 0,0-1 0,1 0 0,-1 0 0,0 0 0,0 1 0,0-1 0,1 0 0,-1 0 0,0 0 0,0 1 0,1-1 0,-1 0 0,0 0 0,0 0 0,1 0 0,-1 0 0,0 0 0,1 1 0,-1-1 0,1 0 0,15-3 0,22-10 0,-1-2 0,-1-2 0,53-32 0,93-77 0,-180 124 0,0 0 0,0 1 0,0-1 0,0 0 0,0 0 0,0 0 0,-1 0 0,1-1 0,-1 1 0,1 0 0,-1-1 0,0 1 0,0-1 0,0 1 0,0-1 0,-1 1 0,1-1 0,-1 0 0,0 1 0,1-1 0,-1 0 0,0 1 0,-1-1 0,0-3 0,1-6 0,0 12 0,0 0 0,1 1 0,-1-1 0,0 0 0,0 0 0,0 0 0,0 0 0,0 0 0,0 0 0,0 0 0,0 0 0,0-1 0,0 1 0,0 0 0,1 0 0,-1 0 0,0 0 0,0 0 0,0 0 0,0 0 0,0 0 0,0 0 0,0 0 0,0 0 0,0 0 0,0 0 0,0 0 0,0 0 0,0 0 0,1 0 0,-1 0 0,0 0 0,0-1 0,0 1 0,0 0 0,0 0 0,0 0 0,0 0 0,6 15 0,4 23 0,11 54 0,27 106 0,-42-164 304,-6-29-489,0 0-1,1-1 1,-1 1-1,1 0 1,1-1-1,-1 1 1,1-1-1,3 9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4:53:5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24575,'-5'2'0,"0"0"0,0 0 0,1 0 0,-1 1 0,1-1 0,0 1 0,0 0 0,-5 4 0,0 0 0,1-1 0,1 0 0,0 1 0,1 0 0,0 0 0,0 0 0,1 0 0,1 0 0,0 1 0,0 0 0,1-1 0,1 1 0,-2 9 0,0 14 0,4 55 0,1-47 0,-2 14 0,-1-19 0,6 35 0,-1-62-1365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4:53:57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24575,'0'-2'0,"1"-1"0,1 1 0,-1 0 0,0 0 0,1-1 0,-1 1 0,1 0 0,0 0 0,2-2 0,1-2 0,3-4 0,-1 1 0,1 0 0,1 0 0,0 1 0,19-14 0,-21 18 0,0 0 0,0 1 0,0 0 0,1 0 0,0 0 0,-1 1 0,1 0 0,0 0 0,0 1 0,9-1 0,0 1 0,1 0 0,0 1 0,-1 0 0,1 2 0,23 4 0,-36-5 0,0 0 0,0 1 0,-1-1 0,1 1 0,-1 0 0,1 0 0,-1 0 0,0 1 0,0-1 0,0 1 0,0 0 0,-1 0 0,1 0 0,-1 1 0,0-1 0,0 1 0,0 0 0,0 0 0,-1 0 0,1 0 0,-1 0 0,0 0 0,-1 1 0,3 5 0,-3-2 0,1 0 0,-1 0 0,0 1 0,-1-1 0,0 0 0,0 1 0,-1-1 0,0 0 0,0 0 0,-6 16 0,3-12 0,-1 0 0,-1-1 0,0 0 0,-1 0 0,0-1 0,-13 16 0,-7 1 0,-1-1 0,-1-1 0,-60 39 0,77-56 0,-17 12 0,27-19 0,0 1 0,0-1 0,1 1 0,-1-1 0,1 1 0,-1 0 0,1-1 0,0 1 0,0 0 0,0 0 0,-2 4 0,3-6 0,0 1 0,0 0 0,0-1 0,0 1 0,0-1 0,0 1 0,1-1 0,-1 1 0,0 0 0,0-1 0,1 1 0,-1-1 0,0 1 0,1-1 0,-1 1 0,0-1 0,1 1 0,-1-1 0,1 1 0,-1-1 0,1 0 0,-1 1 0,1-1 0,-1 0 0,1 1 0,-1-1 0,1 0 0,0 0 0,0 1 0,21 6 0,-18-6 0,48 11 0,2-2 0,63 3 0,111-4 0,-221-9-273,1 0 0,-1 1 0,0 0 0,14 4 0,-6 0-6553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4:53:59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24575,'18'-8'0,"22"-9"0,43-17 0,-74 31 0,1 0 0,0 1 0,0 0 0,0 1 0,0-1 0,16 2 0,-24 0 0,1 0 0,-1 0 0,1 0 0,-1 0 0,1 1 0,-1-1 0,0 1 0,1-1 0,-1 1 0,0 0 0,1 0 0,-1 0 0,0 1 0,0-1 0,0 0 0,0 1 0,0-1 0,0 1 0,-1-1 0,1 1 0,0 0 0,-1 0 0,0 0 0,1 0 0,-1 0 0,0 0 0,0 0 0,0 0 0,1 4 0,-1 0 0,0 0 0,-1-1 0,1 1 0,-1 0 0,-1-1 0,1 1 0,-1 0 0,0-1 0,-1 1 0,1-1 0,-4 8 0,-6 10 0,0 0 0,-2-1 0,-1 0 0,-29 34 0,34-45 0,13-12 0,0-1 0,0 1 0,1 0 0,-1 0 0,0 0 0,7 1 0,-4-1 0,2-1 0,0 1 0,-1 0 0,1 1 0,0 0 0,0 0 0,-1 1 0,1 0 0,9 2 0,-14-2 0,0 0 0,-1 1 0,1-1 0,-1 1 0,1 0 0,-1 0 0,0 0 0,0 0 0,0 0 0,0 1 0,0 0 0,-1-1 0,1 1 0,-1 0 0,1 0 0,-1 0 0,0 0 0,-1 1 0,1-1 0,2 6 0,-2 0 0,1 1 0,-2-1 0,1 0 0,-1 1 0,-1-1 0,0 0 0,0 1 0,-1-1 0,0 1 0,-1-1 0,0 0 0,0 0 0,-1 0 0,0 0 0,-6 10 0,1-3 0,-1 0 0,0 0 0,-1-1 0,-1 0 0,0-1 0,-1 0 0,-15 13 0,-20 8-1365,25-22-5461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4:54:0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24575,'-8'131'0,"-1"-3"0,8-122 0,2 18 0,-1-24 0,0 1 0,0-1 0,0 1 0,0-1 0,1 1 0,-1 0 0,0-1 0,0 1 0,1-1 0,-1 1 0,0-1 0,0 1 0,1-1 0,-1 1 0,1-1 0,-1 0 0,1 1 0,-1-1 0,0 0 0,1 1 0,0-1 0,-1 0 0,1 1 0,-1-1 0,1 0 0,-1 0 0,1 1 0,-1-1 0,1 0 0,0 0 0,-1 0 0,1 0 0,-1 0 0,2 0 0,21-3 0,1-1 0,-1 0 0,34-12 0,-10 2 0,18-3 0,-5 0 0,82-12 0,-137 28 0,0 0 0,-1 1 0,1 0 0,0 0 0,-1 0 0,1 0 0,0 1 0,-1-1 0,1 1 0,0 0 0,-1 1 0,1-1 0,-1 1 0,0 0 0,0 0 0,0 0 0,0 0 0,0 1 0,0-1 0,0 1 0,-1 0 0,1 0 0,-1 1 0,0-1 0,0 0 0,0 1 0,-1 0 0,1 0 0,-1 0 0,3 7 0,-1-2 0,-1 0 0,0-1 0,-1 2 0,0-1 0,0 0 0,-1 0 0,0 0 0,0 1 0,-2-1 0,1 0 0,-1 1 0,0-1 0,-1 0 0,0 0 0,-7 17 0,4-12 0,-2 0 0,0 0 0,0-1 0,-2 0 0,1 0 0,-2-1 0,0 0 0,0-1 0,-14 12 0,23-22-34,-1 0 0,1 0 0,-1 0 0,0 0 0,0 0 0,1 0 0,-1 0 0,0-1 0,-3 2 0,1-1-991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4:54:0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24575,'0'0'0,"0"0"0,0 0 0,9-2 0,255-67 0,-6-19 0,-122 41 0,-130 45-195,0 0 0,0 1 0,0 0 0,0 0 0,0 0 0,10 1 0,2 1-6631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4:54:0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 1 24575,'0'0'0,"0"0"0,0 0 0,-8 3 0,-149 67 0,-59 27 0,169-73 0,2 2 0,-63 47 0,99-66 0,0 0 0,1 1 0,0 0 0,0 0 0,1 0 0,-8 12 0,12-15 0,1-1 0,0 0 0,0 1 0,0 0 0,0-1 0,1 1 0,0 0 0,0 0 0,0 0 0,1 0 0,0 0 0,0 0 0,0 0 0,0 0 0,1 0 0,1 5 0,3 4 0,0 0 0,0 0 0,2 0 0,0-1 0,0 1 0,1-2 0,1 1 0,16 17 0,-8-11 0,1-1 0,1-1 0,1-1 0,29 19 0,-38-29 0,-1 0 0,1-2 0,0 1 0,0-1 0,1 0 0,-1-1 0,1-1 0,0 0 0,0 0 0,-1-1 0,1 0 0,0-1 0,0-1 0,23-2 0,-13-1 0,-1-1 0,1-1 0,-1 0 0,0-1 0,0-2 0,-1 0 0,21-13 0,-30 16 0,0-1 0,-1-1 0,13-11 0,-20 17 0,-1 0 0,0-1 0,0 1 0,0 0 0,0-1 0,0 1 0,0-1 0,-1 1 0,1-1 0,-1 0 0,0 0 0,0 0 0,0 1 0,0-1 0,-1 0 0,1 0 0,-1 0 0,0 0 0,0-5 0,-2 7 0,0 0 0,0 0 0,-1 0 0,1 1 0,-1-1 0,1 1 0,-1-1 0,1 1 0,-1 0 0,-4 0 0,4 0 0,-6-1 0,0 1 0,0 1 0,0-1 0,0 1 0,1 1 0,-1-1 0,0 1 0,0 1 0,1 0 0,0 0 0,-1 0 0,1 1 0,1 1 0,-1-1 0,0 1 0,1 0 0,0 1 0,1-1 0,-1 1 0,1 0 0,0 1 0,1 0 0,-6 7 0,-108 140-1365,107-139-5461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4:54:12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24575,'15'-1'0,"1"-1"0,-1 0 0,23-7 0,4 0 0,-8 3 0,3-2 0,1 2 0,1 2 0,61-1 0,-95 6 0,0-1 0,0 1 0,-1-1 0,1 1 0,0 1 0,0-1 0,-1 1 0,1-1 0,-1 1 0,1 1 0,-1-1 0,0 1 0,0-1 0,6 6 0,-5-3 0,-1-1 0,0 1 0,-1 0 0,1 0 0,-1 1 0,0-1 0,0 1 0,-1-1 0,0 1 0,3 11 0,1 7 0,-2 0 0,-1 1 0,-1 0 0,-1 0 0,-3 34 0,-25 126 0,5-44 0,19-112-455,1 1 0,4 44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04:54:1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24575,'317'-20'0,"-224"11"0,-81 8-273,-1 0 0,0 1 0,0 0 0,18 3 0,-18-1-6553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314A7-CF1C-4E8B-A10A-D63A1D5F13EA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6D7F5-646B-4C37-83E1-7F7BFC592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37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>
                <a:solidFill>
                  <a:srgbClr val="000000"/>
                </a:solidFill>
              </a:rPr>
              <a:t>Jika Alice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bekirim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pesan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M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kepada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Bob,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maka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langkah-langkahnya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adalah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sebagai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berikut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: 1. Alice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mengenkripsi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pesan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M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untuk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Bob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dengan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KA,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lalu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mengirim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cipherteksnya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ke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BB. 2. BB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melihat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bahwa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pesan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dari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Alice,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lalu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mendekripsi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pesan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dari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Alice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dengan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KA. 3. BB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membuat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pernyataan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S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bahwa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ia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menerima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pesan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dari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Alice,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lalu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menambahkan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pernyataan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tersebut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pada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plainteks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dari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Alice. 4. BB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mengenkripsi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bundel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pesan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(M + S)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dengan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KB,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lalu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mengirimkannya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kepada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Bob. 5. Bob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mendekripsi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bundel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pesan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dengan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KB.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Ia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dapat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membaca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pesan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dari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Alice (M) dan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pernyataan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(S)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dari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BB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bahwa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Alice yang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mengirim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pesan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</a:rPr>
              <a:t>tersebut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6D7F5-646B-4C37-83E1-7F7BFC5923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20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130A3-F0AF-5EC1-B5B1-B06060890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CF7612-106B-49D4-EC40-06FF5E252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83442-F8A9-303E-4280-E194EF9DF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1269B-289B-4377-814B-0A802C388BA1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E3853-F9A8-3952-DBA8-9E825A377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0EA68-0214-3959-9633-9D6AF7FD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556-B85A-41C2-B3F3-2B38A57A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93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6715A-873F-68C7-4082-739661E0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8739DC-7B91-FF74-616B-70BD7E8A4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068F6-3E28-85EB-976C-51B3E033E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1269B-289B-4377-814B-0A802C388BA1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5779E-4F9C-710B-FD37-F1C9FFF04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0A314-6C6B-D643-620C-8D6304948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556-B85A-41C2-B3F3-2B38A57A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75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6C0D5A-6FB0-65EE-AB35-5CEAA2F95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5B8398-577D-5D89-BC6A-481BB11FD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C3AEE-A7D1-7B6A-9B6A-C45FA7E11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1269B-289B-4377-814B-0A802C388BA1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2E0B7-0E17-6069-835C-B75AB7DCD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FD6CF-0310-19F0-68F7-16E9BBA60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556-B85A-41C2-B3F3-2B38A57A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33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2D252-F44B-D835-49D6-4A1F514FE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A6D10-8F3F-B6CF-FD4F-EEE531C1D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C7DA1-AD80-AE80-9215-EF2BDF4BE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1269B-289B-4377-814B-0A802C388BA1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9D84-B4C3-B246-07F2-2AB8A5538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4C5AF-06D1-7EEB-70ED-B6C8A47CC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556-B85A-41C2-B3F3-2B38A57A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D9806-0F2A-48F3-7A73-006F37328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4A99F-F694-8DC3-B9F8-AE6DE3E90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F3B27-0B36-859D-C6C1-D71A88C94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1269B-289B-4377-814B-0A802C388BA1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70A2D-12FD-F218-19F0-9F1E15480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06998-D26F-6055-6516-82B0E5337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556-B85A-41C2-B3F3-2B38A57A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12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A133A-C109-9D82-6283-C76D39E7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2C304-06F9-AEF2-DDA4-AAF478E8D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0BA0B-B3CA-43B9-BC66-D04193871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72299A-87D7-AFBC-8583-B2AFB0A45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1269B-289B-4377-814B-0A802C388BA1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CB0CF-C760-096B-B3C3-BB8C4E667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47EA4-793E-8E27-6AE1-6804BD80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556-B85A-41C2-B3F3-2B38A57A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78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5F8B1-6F28-2F2F-AE40-A445BB94E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1F99C-460C-B3E3-C1AF-5AD2DA1FF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967BE-F069-0E59-1FFC-9BA1C1F58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9781E7-182B-B431-5365-077E20231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71DDC-CE00-F6C3-258B-391468CCA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0F0F04-846A-EB54-324E-EEDE8E052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1269B-289B-4377-814B-0A802C388BA1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308362-14B3-E0F5-8E63-D5735D786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2933B2-599C-7B79-5ECC-070A8D882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556-B85A-41C2-B3F3-2B38A57A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85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F88E-6EDB-0969-667E-32B716166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097775-0F83-1D94-5F54-A151F69D6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1269B-289B-4377-814B-0A802C388BA1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3B7F2-DAE1-F911-CDB3-87526D10A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97160-5483-DCBF-2911-856203D0C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556-B85A-41C2-B3F3-2B38A57A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68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EE872C-3DAA-4877-65BA-11E5B0E37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1269B-289B-4377-814B-0A802C388BA1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806484-7FEF-C328-ACC0-B3BA29EA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D3C98-71CF-5549-CBEF-B08F0C56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556-B85A-41C2-B3F3-2B38A57A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14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56646-BC13-6B24-B6DD-0F41A674B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1DF5D-8B25-B07D-FF88-9823D4C74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855F2-1A68-62E6-7CE1-4DC946172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3D3EC-7255-45D4-6F75-B005C5958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1269B-289B-4377-814B-0A802C388BA1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55BAB-02B1-E17E-630E-A820A2E5D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C2988-066E-E8BA-4EC7-24005A3C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556-B85A-41C2-B3F3-2B38A57A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98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9D33-8E91-EE1B-3157-87BE54C4C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7F122-5C5C-6ED6-DC79-3F20BD4FD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2F6E73-44AC-D3B7-58B8-0FE317452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05360-F630-D3C7-D12E-9D272B22E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1269B-289B-4377-814B-0A802C388BA1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E696D-BE92-510A-0C9E-B1D8125DF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DC950-F3A9-54C2-6F94-C4E390E5B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556-B85A-41C2-B3F3-2B38A57A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04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27CB8-3D1E-D793-D934-7ED05D45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53F0C-30E5-022B-2700-08C2409CC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C7060-EC6E-B6B6-D169-AADB8D1D9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1269B-289B-4377-814B-0A802C388BA1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6F0D5-EB7E-02E4-A1DB-027374464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4D69D-09C1-E3B4-8F83-F17993201D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20556-B85A-41C2-B3F3-2B38A57A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2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verve.com/services/ecommerce-solutions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fars.com/2020/06/digital-signatures-what-are-they-and-how-do-they-work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5.xml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" Type="http://schemas.openxmlformats.org/officeDocument/2006/relationships/image" Target="../media/image20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25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customXml" Target="../ink/ink4.xml"/><Relationship Id="rId24" Type="http://schemas.openxmlformats.org/officeDocument/2006/relationships/image" Target="../media/image31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3.png"/><Relationship Id="rId10" Type="http://schemas.openxmlformats.org/officeDocument/2006/relationships/image" Target="../media/image24.png"/><Relationship Id="rId19" Type="http://schemas.openxmlformats.org/officeDocument/2006/relationships/customXml" Target="../ink/ink8.xml"/><Relationship Id="rId4" Type="http://schemas.openxmlformats.org/officeDocument/2006/relationships/image" Target="../media/image21.png"/><Relationship Id="rId9" Type="http://schemas.openxmlformats.org/officeDocument/2006/relationships/customXml" Target="../ink/ink3.xml"/><Relationship Id="rId14" Type="http://schemas.openxmlformats.org/officeDocument/2006/relationships/image" Target="../media/image26.png"/><Relationship Id="rId22" Type="http://schemas.openxmlformats.org/officeDocument/2006/relationships/image" Target="../media/image30.png"/><Relationship Id="rId27" Type="http://schemas.openxmlformats.org/officeDocument/2006/relationships/customXml" Target="../ink/ink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55B56-81D0-EEB6-6240-A03ABC62C0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KRIPTOGRAFI 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3B0E0-0A5E-35DC-31F2-AB79E853ED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Kriptografi</a:t>
            </a:r>
            <a:r>
              <a:rPr lang="en-US"/>
              <a:t> &amp; E-commerce 1</a:t>
            </a:r>
          </a:p>
          <a:p>
            <a:r>
              <a:rPr lang="en-US"/>
              <a:t>Presented by : Bellia Dwi Cahya Putri, S.T., M.T</a:t>
            </a:r>
          </a:p>
          <a:p>
            <a:endParaRPr lang="en-US"/>
          </a:p>
        </p:txBody>
      </p:sp>
      <p:pic>
        <p:nvPicPr>
          <p:cNvPr id="4" name="Picture 3" descr="A logo on a black background&#10;&#10;Description automatically generated">
            <a:extLst>
              <a:ext uri="{FF2B5EF4-FFF2-40B4-BE49-F238E27FC236}">
                <a16:creationId xmlns:a16="http://schemas.microsoft.com/office/drawing/2014/main" id="{F944F076-B71D-9A7C-7E59-0E4CDAA95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57" y="89338"/>
            <a:ext cx="856593" cy="1053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9ED46-B51A-E1BD-A4D4-8D4509EBF9E7}"/>
              </a:ext>
            </a:extLst>
          </p:cNvPr>
          <p:cNvSpPr txBox="1"/>
          <p:nvPr/>
        </p:nvSpPr>
        <p:spPr>
          <a:xfrm>
            <a:off x="1123950" y="208084"/>
            <a:ext cx="26831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/>
              <a:t>Departemen</a:t>
            </a:r>
            <a:r>
              <a:rPr lang="en-US" sz="1600"/>
              <a:t> Teknik </a:t>
            </a:r>
            <a:r>
              <a:rPr lang="en-US" sz="1600" err="1"/>
              <a:t>Komputer</a:t>
            </a:r>
            <a:endParaRPr lang="en-US" sz="1600"/>
          </a:p>
          <a:p>
            <a:r>
              <a:rPr lang="en-US" sz="1600"/>
              <a:t>Universitas </a:t>
            </a:r>
            <a:r>
              <a:rPr lang="en-US" sz="1600" err="1"/>
              <a:t>Diponegoro</a:t>
            </a:r>
            <a:r>
              <a:rPr lang="en-US" sz="1600"/>
              <a:t> </a:t>
            </a:r>
          </a:p>
          <a:p>
            <a:r>
              <a:rPr lang="en-US" sz="160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626918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2801112" y="2721864"/>
            <a:ext cx="5993892" cy="3744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76655" y="695071"/>
            <a:ext cx="6842063" cy="482600"/>
          </a:xfrm>
          <a:prstGeom prst="rect">
            <a:avLst/>
          </a:prstGeom>
        </p:spPr>
        <p:txBody>
          <a:bodyPr wrap="square" lIns="0" tIns="23495" rIns="0" bIns="0" rtlCol="0">
            <a:noAutofit/>
          </a:bodyPr>
          <a:lstStyle/>
          <a:p>
            <a:pPr marL="12700">
              <a:lnSpc>
                <a:spcPts val="3700"/>
              </a:lnSpc>
            </a:pPr>
            <a:r>
              <a:rPr sz="3600" b="1" i="1" spc="-4">
                <a:latin typeface="Calibri"/>
                <a:cs typeface="Calibri"/>
              </a:rPr>
              <a:t>Kriptografi pada zaman Mesir Kuno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6655" y="1743741"/>
            <a:ext cx="177800" cy="330200"/>
          </a:xfrm>
          <a:prstGeom prst="rect">
            <a:avLst/>
          </a:prstGeom>
        </p:spPr>
        <p:txBody>
          <a:bodyPr wrap="square" lIns="0" tIns="16224" rIns="0" bIns="0" rtlCol="0">
            <a:noAutofit/>
          </a:bodyPr>
          <a:lstStyle/>
          <a:p>
            <a:pPr marL="12700">
              <a:lnSpc>
                <a:spcPts val="2555"/>
              </a:lnSpc>
            </a:pPr>
            <a:r>
              <a:rPr sz="2400">
                <a:latin typeface="Arial"/>
                <a:cs typeface="Arial"/>
              </a:rPr>
              <a:t>•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05306" y="1762125"/>
            <a:ext cx="6189998" cy="33020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spc="-2">
                <a:latin typeface="Calibri"/>
                <a:cs typeface="Calibri"/>
              </a:rPr>
              <a:t>Bangsa Mesir 4000 tahun yang lalu menggunakan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91730" y="1762125"/>
            <a:ext cx="1382442" cy="33020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i="1" spc="0">
                <a:latin typeface="Calibri"/>
                <a:cs typeface="Calibri"/>
              </a:rPr>
              <a:t>hieroglyph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72855" y="1762125"/>
            <a:ext cx="654841" cy="33020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spc="-7">
                <a:latin typeface="Calibri"/>
                <a:cs typeface="Calibri"/>
              </a:rPr>
              <a:t>yang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23603" y="1762125"/>
            <a:ext cx="687863" cy="33020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>
                <a:latin typeface="Calibri"/>
                <a:cs typeface="Calibri"/>
              </a:rPr>
              <a:t>tidak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05306" y="2091309"/>
            <a:ext cx="1160899" cy="33020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spc="-9">
                <a:latin typeface="Calibri"/>
                <a:cs typeface="Calibri"/>
              </a:rPr>
              <a:t>standard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62022" y="2091309"/>
            <a:ext cx="788906" cy="33020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spc="-4">
                <a:latin typeface="Calibri"/>
                <a:cs typeface="Calibri"/>
              </a:rPr>
              <a:t>untuk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48660" y="2091309"/>
            <a:ext cx="1045646" cy="33020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>
                <a:latin typeface="Calibri"/>
                <a:cs typeface="Calibri"/>
              </a:rPr>
              <a:t>menulis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91076" y="2091309"/>
            <a:ext cx="808265" cy="33020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>
                <a:latin typeface="Calibri"/>
                <a:cs typeface="Calibri"/>
              </a:rPr>
              <a:t>pesan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98796" y="2091309"/>
            <a:ext cx="301208" cy="33020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>
                <a:latin typeface="Calibri"/>
                <a:cs typeface="Calibri"/>
              </a:rPr>
              <a:t>di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96230" y="2091309"/>
            <a:ext cx="995044" cy="33020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>
                <a:latin typeface="Calibri"/>
                <a:cs typeface="Calibri"/>
              </a:rPr>
              <a:t>dinding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88354" y="2091309"/>
            <a:ext cx="1099040" cy="33020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spc="-4">
                <a:latin typeface="Calibri"/>
                <a:cs typeface="Calibri"/>
              </a:rPr>
              <a:t>piramid.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0DC94A-7A05-720B-6537-9C3E27DFF36B}"/>
              </a:ext>
            </a:extLst>
          </p:cNvPr>
          <p:cNvSpPr txBox="1"/>
          <p:nvPr/>
        </p:nvSpPr>
        <p:spPr>
          <a:xfrm>
            <a:off x="152071" y="6521543"/>
            <a:ext cx="6857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https://informatika.stei.itb.ac.id/~rinaldi.munir/Kriptografi/2022-2023/01-Pengantar-Kriptografi-(2023).pdf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2164080" y="3400101"/>
            <a:ext cx="3681327" cy="1877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94348" y="2958083"/>
            <a:ext cx="3692652" cy="240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75715" y="1055497"/>
            <a:ext cx="7565329" cy="432307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>
              <a:lnSpc>
                <a:spcPts val="3304"/>
              </a:lnSpc>
            </a:pPr>
            <a:r>
              <a:rPr sz="3200" b="1" i="1" spc="-8">
                <a:latin typeface="Calibri"/>
                <a:cs typeface="Calibri"/>
              </a:rPr>
              <a:t>Kriptografi pada Zaman Yunani dan Romawi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46312" y="1055497"/>
            <a:ext cx="951128" cy="432307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>
              <a:lnSpc>
                <a:spcPts val="3304"/>
              </a:lnSpc>
            </a:pPr>
            <a:r>
              <a:rPr sz="3200" b="1" i="1" spc="-2">
                <a:latin typeface="Calibri"/>
                <a:cs typeface="Calibri"/>
              </a:rPr>
              <a:t>Kuno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75715" y="2162354"/>
            <a:ext cx="203098" cy="891659"/>
          </a:xfrm>
          <a:prstGeom prst="rect">
            <a:avLst/>
          </a:prstGeom>
        </p:spPr>
        <p:txBody>
          <a:bodyPr wrap="square" lIns="0" tIns="18796" rIns="0" bIns="0" rtlCol="0">
            <a:noAutofit/>
          </a:bodyPr>
          <a:lstStyle/>
          <a:p>
            <a:pPr marL="12700">
              <a:lnSpc>
                <a:spcPts val="2960"/>
              </a:lnSpc>
            </a:pPr>
            <a:r>
              <a:rPr sz="2800">
                <a:latin typeface="Arial"/>
                <a:cs typeface="Arial"/>
              </a:rPr>
              <a:t>•</a:t>
            </a:r>
          </a:p>
          <a:p>
            <a:pPr marL="12700" marR="152">
              <a:lnSpc>
                <a:spcPct val="95825"/>
              </a:lnSpc>
              <a:spcBef>
                <a:spcPts val="655"/>
              </a:spcBef>
            </a:pPr>
            <a:r>
              <a:rPr sz="2800">
                <a:latin typeface="Arial"/>
                <a:cs typeface="Arial"/>
              </a:rPr>
              <a:t>•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504315" y="2183790"/>
            <a:ext cx="3096018" cy="380796"/>
          </a:xfrm>
          <a:prstGeom prst="rect">
            <a:avLst/>
          </a:prstGeom>
        </p:spPr>
        <p:txBody>
          <a:bodyPr wrap="square" lIns="0" tIns="18415" rIns="0" bIns="0" rtlCol="0">
            <a:noAutofit/>
          </a:bodyPr>
          <a:lstStyle/>
          <a:p>
            <a:pPr marL="12700">
              <a:lnSpc>
                <a:spcPts val="2900"/>
              </a:lnSpc>
            </a:pPr>
            <a:r>
              <a:rPr sz="2800" spc="-10">
                <a:latin typeface="Calibri"/>
                <a:cs typeface="Calibri"/>
              </a:rPr>
              <a:t>Di Yunani, kriptografi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88002" y="2183790"/>
            <a:ext cx="2534178" cy="891641"/>
          </a:xfrm>
          <a:prstGeom prst="rect">
            <a:avLst/>
          </a:prstGeom>
        </p:spPr>
        <p:txBody>
          <a:bodyPr wrap="square" lIns="0" tIns="18415" rIns="0" bIns="0" rtlCol="0">
            <a:noAutofit/>
          </a:bodyPr>
          <a:lstStyle/>
          <a:p>
            <a:pPr marL="26415">
              <a:lnSpc>
                <a:spcPts val="2900"/>
              </a:lnSpc>
            </a:pPr>
            <a:r>
              <a:rPr sz="2800" spc="-5">
                <a:latin typeface="Calibri"/>
                <a:cs typeface="Calibri"/>
              </a:rPr>
              <a:t>sudah digunakan</a:t>
            </a:r>
            <a:endParaRPr sz="2800">
              <a:latin typeface="Calibri"/>
              <a:cs typeface="Calibri"/>
            </a:endParaRPr>
          </a:p>
          <a:p>
            <a:pPr marL="12700" marR="53309">
              <a:lnSpc>
                <a:spcPct val="101725"/>
              </a:lnSpc>
              <a:spcBef>
                <a:spcPts val="460"/>
              </a:spcBef>
            </a:pPr>
            <a:r>
              <a:rPr sz="2800" i="1" spc="-2">
                <a:latin typeface="Calibri"/>
                <a:cs typeface="Calibri"/>
              </a:rPr>
              <a:t>scytale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27240" y="2183790"/>
            <a:ext cx="619093" cy="380796"/>
          </a:xfrm>
          <a:prstGeom prst="rect">
            <a:avLst/>
          </a:prstGeom>
        </p:spPr>
        <p:txBody>
          <a:bodyPr wrap="square" lIns="0" tIns="18415" rIns="0" bIns="0" rtlCol="0">
            <a:noAutofit/>
          </a:bodyPr>
          <a:lstStyle/>
          <a:p>
            <a:pPr marL="12700">
              <a:lnSpc>
                <a:spcPts val="2900"/>
              </a:lnSpc>
            </a:pPr>
            <a:r>
              <a:rPr sz="2800">
                <a:latin typeface="Calibri"/>
                <a:cs typeface="Calibri"/>
              </a:rPr>
              <a:t>400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51672" y="2183790"/>
            <a:ext cx="461524" cy="380796"/>
          </a:xfrm>
          <a:prstGeom prst="rect">
            <a:avLst/>
          </a:prstGeom>
        </p:spPr>
        <p:txBody>
          <a:bodyPr wrap="square" lIns="0" tIns="18415" rIns="0" bIns="0" rtlCol="0">
            <a:noAutofit/>
          </a:bodyPr>
          <a:lstStyle/>
          <a:p>
            <a:pPr marL="12700">
              <a:lnSpc>
                <a:spcPts val="2900"/>
              </a:lnSpc>
            </a:pPr>
            <a:r>
              <a:rPr sz="2800">
                <a:latin typeface="Calibri"/>
                <a:cs typeface="Calibri"/>
              </a:rPr>
              <a:t>BC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04315" y="2694940"/>
            <a:ext cx="651768" cy="380491"/>
          </a:xfrm>
          <a:prstGeom prst="rect">
            <a:avLst/>
          </a:prstGeom>
        </p:spPr>
        <p:txBody>
          <a:bodyPr wrap="square" lIns="0" tIns="18383" rIns="0" bIns="0" rtlCol="0">
            <a:noAutofit/>
          </a:bodyPr>
          <a:lstStyle/>
          <a:p>
            <a:pPr marL="12700">
              <a:lnSpc>
                <a:spcPts val="2895"/>
              </a:lnSpc>
            </a:pPr>
            <a:r>
              <a:rPr sz="2800" spc="-6">
                <a:latin typeface="Calibri"/>
                <a:cs typeface="Calibri"/>
              </a:rPr>
              <a:t>Alat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8111" y="2694940"/>
            <a:ext cx="756569" cy="380491"/>
          </a:xfrm>
          <a:prstGeom prst="rect">
            <a:avLst/>
          </a:prstGeom>
        </p:spPr>
        <p:txBody>
          <a:bodyPr wrap="square" lIns="0" tIns="18383" rIns="0" bIns="0" rtlCol="0">
            <a:noAutofit/>
          </a:bodyPr>
          <a:lstStyle/>
          <a:p>
            <a:pPr marL="12700">
              <a:lnSpc>
                <a:spcPts val="2895"/>
              </a:lnSpc>
            </a:pPr>
            <a:r>
              <a:rPr sz="2800" spc="-12">
                <a:latin typeface="Calibri"/>
                <a:cs typeface="Calibri"/>
              </a:rPr>
              <a:t>yang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18841" y="2694940"/>
            <a:ext cx="1662626" cy="380491"/>
          </a:xfrm>
          <a:prstGeom prst="rect">
            <a:avLst/>
          </a:prstGeom>
        </p:spPr>
        <p:txBody>
          <a:bodyPr wrap="square" lIns="0" tIns="18383" rIns="0" bIns="0" rtlCol="0">
            <a:noAutofit/>
          </a:bodyPr>
          <a:lstStyle/>
          <a:p>
            <a:pPr marL="12700">
              <a:lnSpc>
                <a:spcPts val="2895"/>
              </a:lnSpc>
            </a:pPr>
            <a:r>
              <a:rPr sz="2800" spc="-5">
                <a:latin typeface="Calibri"/>
                <a:cs typeface="Calibri"/>
              </a:rPr>
              <a:t>digunakan: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5715" y="5723360"/>
            <a:ext cx="5207099" cy="584708"/>
          </a:xfrm>
          <a:prstGeom prst="rect">
            <a:avLst/>
          </a:prstGeom>
        </p:spPr>
        <p:txBody>
          <a:bodyPr wrap="square" lIns="0" tIns="13620" rIns="0" bIns="0" rtlCol="0">
            <a:noAutofit/>
          </a:bodyPr>
          <a:lstStyle/>
          <a:p>
            <a:pPr marL="12700">
              <a:lnSpc>
                <a:spcPts val="2145"/>
              </a:lnSpc>
            </a:pPr>
            <a:r>
              <a:rPr sz="2000" spc="13">
                <a:latin typeface="Times New Roman"/>
                <a:cs typeface="Times New Roman"/>
              </a:rPr>
              <a:t>Plainteks: KILLKINGTOMORROWMIDNIGHT</a:t>
            </a:r>
            <a:endParaRPr sz="2000">
              <a:latin typeface="Times New Roman"/>
              <a:cs typeface="Times New Roman"/>
            </a:endParaRPr>
          </a:p>
          <a:p>
            <a:pPr marL="12700" marR="38176">
              <a:lnSpc>
                <a:spcPct val="95825"/>
              </a:lnSpc>
            </a:pPr>
            <a:r>
              <a:rPr sz="2000" spc="-5">
                <a:latin typeface="Times New Roman"/>
                <a:cs typeface="Times New Roman"/>
              </a:rPr>
              <a:t>Ciphrteks: KIMWIINOMGLGRIHLTRDTKOON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4B6390-3AE2-76D9-7B59-F7BDCE9BA33D}"/>
              </a:ext>
            </a:extLst>
          </p:cNvPr>
          <p:cNvSpPr txBox="1"/>
          <p:nvPr/>
        </p:nvSpPr>
        <p:spPr>
          <a:xfrm>
            <a:off x="152071" y="6521543"/>
            <a:ext cx="6857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https://informatika.stei.itb.ac.id/~rinaldi.munir/Kriptografi/2022-2023/01-Pengantar-Kriptografi-(2023).pdf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7400544" y="391667"/>
            <a:ext cx="4244340" cy="5814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96264" y="597814"/>
            <a:ext cx="5113299" cy="432612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>
              <a:lnSpc>
                <a:spcPts val="3304"/>
              </a:lnSpc>
            </a:pPr>
            <a:r>
              <a:rPr sz="3200" b="1" i="1" spc="-4">
                <a:latin typeface="Calibri"/>
                <a:cs typeface="Calibri"/>
              </a:rPr>
              <a:t>Kriptografi pada Bangsa Arab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8334" y="1552547"/>
            <a:ext cx="4503216" cy="2159254"/>
          </a:xfrm>
          <a:prstGeom prst="rect">
            <a:avLst/>
          </a:prstGeom>
        </p:spPr>
        <p:txBody>
          <a:bodyPr wrap="square" lIns="0" tIns="16192" rIns="0" bIns="0" rtlCol="0">
            <a:noAutofit/>
          </a:bodyPr>
          <a:lstStyle/>
          <a:p>
            <a:pPr marL="12700">
              <a:lnSpc>
                <a:spcPts val="2550"/>
              </a:lnSpc>
            </a:pPr>
            <a:r>
              <a:rPr sz="2400" spc="-4">
                <a:latin typeface="Times New Roman"/>
                <a:cs typeface="Times New Roman"/>
              </a:rPr>
              <a:t>Sejarah kriptologi pada bangsa Arab</a:t>
            </a:r>
            <a:endParaRPr sz="2400">
              <a:latin typeface="Times New Roman"/>
              <a:cs typeface="Times New Roman"/>
            </a:endParaRPr>
          </a:p>
          <a:p>
            <a:pPr marL="12700" marR="73512">
              <a:lnSpc>
                <a:spcPct val="100041"/>
              </a:lnSpc>
            </a:pPr>
            <a:r>
              <a:rPr sz="2400" spc="-1">
                <a:latin typeface="Times New Roman"/>
                <a:cs typeface="Times New Roman"/>
              </a:rPr>
              <a:t>dapat dibaca pada seri buku  </a:t>
            </a:r>
            <a:r>
              <a:rPr sz="2400" i="1" spc="-1">
                <a:latin typeface="Times New Roman"/>
                <a:cs typeface="Times New Roman"/>
              </a:rPr>
              <a:t>Arabic Origins of Cryptology </a:t>
            </a:r>
            <a:r>
              <a:rPr sz="2400" spc="-1">
                <a:latin typeface="Times New Roman"/>
                <a:cs typeface="Times New Roman"/>
              </a:rPr>
              <a:t>yang diterbitkan oleh </a:t>
            </a:r>
            <a:r>
              <a:rPr sz="2400" i="1" spc="-1">
                <a:latin typeface="Times New Roman"/>
                <a:cs typeface="Times New Roman"/>
              </a:rPr>
              <a:t>King Faisal Center for Research and Islamic Studies</a:t>
            </a:r>
            <a:r>
              <a:rPr sz="2400" spc="-1">
                <a:latin typeface="Times New Roman"/>
                <a:cs typeface="Times New Roman"/>
              </a:rPr>
              <a:t>, Arab Saudi.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8334" y="4245811"/>
            <a:ext cx="5158994" cy="254000"/>
          </a:xfrm>
          <a:prstGeom prst="rect">
            <a:avLst/>
          </a:prstGeom>
        </p:spPr>
        <p:txBody>
          <a:bodyPr wrap="square" lIns="0" tIns="12319" rIns="0" bIns="0" rtlCol="0">
            <a:noAutofit/>
          </a:bodyPr>
          <a:lstStyle/>
          <a:p>
            <a:pPr marL="12700">
              <a:lnSpc>
                <a:spcPts val="1939"/>
              </a:lnSpc>
            </a:pPr>
            <a:r>
              <a:rPr sz="1800" spc="5">
                <a:solidFill>
                  <a:srgbClr val="FF0000"/>
                </a:solidFill>
                <a:latin typeface="Times New Roman"/>
                <a:cs typeface="Times New Roman"/>
              </a:rPr>
              <a:t>Ibn ad-Durayhim bernama lengkap Ali ibn Muhammad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12510" y="4245811"/>
            <a:ext cx="809955" cy="254000"/>
          </a:xfrm>
          <a:prstGeom prst="rect">
            <a:avLst/>
          </a:prstGeom>
        </p:spPr>
        <p:txBody>
          <a:bodyPr wrap="square" lIns="0" tIns="12319" rIns="0" bIns="0" rtlCol="0">
            <a:noAutofit/>
          </a:bodyPr>
          <a:lstStyle/>
          <a:p>
            <a:pPr marL="12700">
              <a:lnSpc>
                <a:spcPts val="1939"/>
              </a:lnSpc>
            </a:pPr>
            <a:r>
              <a:rPr sz="1800" spc="8">
                <a:solidFill>
                  <a:srgbClr val="FF0000"/>
                </a:solidFill>
                <a:latin typeface="Times New Roman"/>
                <a:cs typeface="Times New Roman"/>
              </a:rPr>
              <a:t>ibn Abd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8334" y="4520131"/>
            <a:ext cx="5974130" cy="528379"/>
          </a:xfrm>
          <a:prstGeom prst="rect">
            <a:avLst/>
          </a:prstGeom>
        </p:spPr>
        <p:txBody>
          <a:bodyPr wrap="square" lIns="0" tIns="12319" rIns="0" bIns="0" rtlCol="0">
            <a:noAutofit/>
          </a:bodyPr>
          <a:lstStyle/>
          <a:p>
            <a:pPr marL="12700">
              <a:lnSpc>
                <a:spcPts val="1939"/>
              </a:lnSpc>
            </a:pPr>
            <a:r>
              <a:rPr sz="1800" spc="16">
                <a:solidFill>
                  <a:srgbClr val="FF0000"/>
                </a:solidFill>
                <a:latin typeface="Times New Roman"/>
                <a:cs typeface="Times New Roman"/>
              </a:rPr>
              <a:t>al  Aziz,  Tag  ad-Din.  Dia  lahir  di  Mosul,  Irak,  pada  bulan</a:t>
            </a:r>
            <a:endParaRPr sz="1800">
              <a:latin typeface="Times New Roman"/>
              <a:cs typeface="Times New Roman"/>
            </a:endParaRPr>
          </a:p>
          <a:p>
            <a:pPr marL="12700" marR="2715">
              <a:lnSpc>
                <a:spcPct val="95825"/>
              </a:lnSpc>
            </a:pPr>
            <a:r>
              <a:rPr sz="1800" spc="9">
                <a:solidFill>
                  <a:srgbClr val="FF0000"/>
                </a:solidFill>
                <a:latin typeface="Times New Roman"/>
                <a:cs typeface="Times New Roman"/>
              </a:rPr>
              <a:t>Sya’ban tahun 712 H atau 1312 M. Dia sering berdagang antara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8334" y="5069025"/>
            <a:ext cx="4938683" cy="1077010"/>
          </a:xfrm>
          <a:prstGeom prst="rect">
            <a:avLst/>
          </a:prstGeom>
        </p:spPr>
        <p:txBody>
          <a:bodyPr wrap="square" lIns="0" tIns="12319" rIns="0" bIns="0" rtlCol="0">
            <a:noAutofit/>
          </a:bodyPr>
          <a:lstStyle/>
          <a:p>
            <a:pPr marL="12700" marR="66176" algn="just">
              <a:lnSpc>
                <a:spcPts val="1939"/>
              </a:lnSpc>
            </a:pPr>
            <a:r>
              <a:rPr sz="1800" spc="21">
                <a:solidFill>
                  <a:srgbClr val="FF0000"/>
                </a:solidFill>
                <a:latin typeface="Times New Roman"/>
                <a:cs typeface="Times New Roman"/>
              </a:rPr>
              <a:t>Kairo  dan  Damaskus  dan  ditunjuk  sebagai  guru</a:t>
            </a:r>
            <a:endParaRPr sz="1800">
              <a:latin typeface="Times New Roman"/>
              <a:cs typeface="Times New Roman"/>
            </a:endParaRPr>
          </a:p>
          <a:p>
            <a:pPr marL="12700" algn="just">
              <a:lnSpc>
                <a:spcPct val="100041"/>
              </a:lnSpc>
            </a:pPr>
            <a:r>
              <a:rPr sz="1800" spc="1">
                <a:solidFill>
                  <a:srgbClr val="FF0000"/>
                </a:solidFill>
                <a:latin typeface="Times New Roman"/>
                <a:cs typeface="Times New Roman"/>
              </a:rPr>
              <a:t>Umayah Damaskus. Dia pindah ke Mesir  tahun 760 dan dikirim oleh Sultan sebagai duta kepada raja (sekarang Etiopia).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03722" y="5069025"/>
            <a:ext cx="1017752" cy="802690"/>
          </a:xfrm>
          <a:prstGeom prst="rect">
            <a:avLst/>
          </a:prstGeom>
        </p:spPr>
        <p:txBody>
          <a:bodyPr wrap="square" lIns="0" tIns="12319" rIns="0" bIns="0" rtlCol="0">
            <a:noAutofit/>
          </a:bodyPr>
          <a:lstStyle/>
          <a:p>
            <a:pPr marL="21843">
              <a:lnSpc>
                <a:spcPts val="1939"/>
              </a:lnSpc>
            </a:pPr>
            <a:r>
              <a:rPr sz="1800" spc="16">
                <a:solidFill>
                  <a:srgbClr val="FF0000"/>
                </a:solidFill>
                <a:latin typeface="Times New Roman"/>
                <a:cs typeface="Times New Roman"/>
              </a:rPr>
              <a:t>di  Masjid</a:t>
            </a:r>
            <a:endParaRPr sz="1800">
              <a:latin typeface="Times New Roman"/>
              <a:cs typeface="Times New Roman"/>
            </a:endParaRPr>
          </a:p>
          <a:p>
            <a:pPr marL="58419" marR="7331" indent="-45719">
              <a:lnSpc>
                <a:spcPct val="100041"/>
              </a:lnSpc>
            </a:pPr>
            <a:r>
              <a:rPr sz="1800" spc="-4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1800" spc="4">
                <a:solidFill>
                  <a:srgbClr val="FF0000"/>
                </a:solidFill>
                <a:latin typeface="Times New Roman"/>
                <a:cs typeface="Times New Roman"/>
              </a:rPr>
              <a:t>/</a:t>
            </a:r>
            <a:r>
              <a:rPr sz="1800" spc="0">
                <a:solidFill>
                  <a:srgbClr val="FF0000"/>
                </a:solidFill>
                <a:latin typeface="Times New Roman"/>
                <a:cs typeface="Times New Roman"/>
              </a:rPr>
              <a:t>1359</a:t>
            </a:r>
            <a:r>
              <a:rPr sz="1800" spc="89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0">
                <a:solidFill>
                  <a:srgbClr val="FF0000"/>
                </a:solidFill>
                <a:latin typeface="Times New Roman"/>
                <a:cs typeface="Times New Roman"/>
              </a:rPr>
              <a:t>M A</a:t>
            </a:r>
            <a:r>
              <a:rPr sz="1800" spc="-14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1800" spc="9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1800" spc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1800" spc="-9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1800" spc="0">
                <a:solidFill>
                  <a:srgbClr val="FF0000"/>
                </a:solidFill>
                <a:latin typeface="Times New Roman"/>
                <a:cs typeface="Times New Roman"/>
              </a:rPr>
              <a:t>inia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4A4A0-7B68-5484-D179-BB4B9666ACF0}"/>
              </a:ext>
            </a:extLst>
          </p:cNvPr>
          <p:cNvSpPr txBox="1"/>
          <p:nvPr/>
        </p:nvSpPr>
        <p:spPr>
          <a:xfrm>
            <a:off x="152071" y="6521543"/>
            <a:ext cx="6857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https://informatika.stei.itb.ac.id/~rinaldi.munir/Kriptografi/2022-2023/01-Pengantar-Kriptografi-(2023).pdf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042517" y="854455"/>
            <a:ext cx="8972972" cy="69596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spc="-4">
                <a:latin typeface="Calibri"/>
                <a:cs typeface="Calibri"/>
              </a:rPr>
              <a:t>Menurut ad-Durayhim, jenis-jenis </a:t>
            </a:r>
            <a:r>
              <a:rPr sz="2400" i="1" spc="-4">
                <a:latin typeface="Calibri"/>
                <a:cs typeface="Calibri"/>
              </a:rPr>
              <a:t>cipher </a:t>
            </a:r>
            <a:r>
              <a:rPr sz="2400" spc="-4">
                <a:latin typeface="Calibri"/>
                <a:cs typeface="Calibri"/>
              </a:rPr>
              <a:t>dapat dikelompokkan ke dalam</a:t>
            </a:r>
            <a:endParaRPr sz="2400">
              <a:latin typeface="Calibri"/>
              <a:cs typeface="Calibri"/>
            </a:endParaRPr>
          </a:p>
          <a:p>
            <a:pPr marL="12700" marR="45720">
              <a:lnSpc>
                <a:spcPts val="2880"/>
              </a:lnSpc>
              <a:spcBef>
                <a:spcPts val="19"/>
              </a:spcBef>
            </a:pPr>
            <a:r>
              <a:rPr sz="2400" spc="0">
                <a:latin typeface="Calibri"/>
                <a:cs typeface="Calibri"/>
              </a:rPr>
              <a:t>tipe: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10902" y="854455"/>
            <a:ext cx="1065921" cy="33020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spc="0">
                <a:latin typeface="Calibri"/>
                <a:cs typeface="Calibri"/>
              </a:rPr>
              <a:t>delapan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2517" y="1585976"/>
            <a:ext cx="410833" cy="2891155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 marR="385">
              <a:lnSpc>
                <a:spcPts val="2500"/>
              </a:lnSpc>
            </a:pPr>
            <a:r>
              <a:rPr sz="2400">
                <a:latin typeface="Calibri"/>
                <a:cs typeface="Calibri"/>
              </a:rPr>
              <a:t>(1)</a:t>
            </a:r>
          </a:p>
          <a:p>
            <a:pPr marL="12700">
              <a:lnSpc>
                <a:spcPts val="2880"/>
              </a:lnSpc>
              <a:spcBef>
                <a:spcPts val="19"/>
              </a:spcBef>
            </a:pPr>
            <a:r>
              <a:rPr sz="2400">
                <a:latin typeface="Calibri"/>
                <a:cs typeface="Calibri"/>
              </a:rPr>
              <a:t>(2)</a:t>
            </a:r>
          </a:p>
          <a:p>
            <a:pPr marL="12700" marR="385">
              <a:lnSpc>
                <a:spcPts val="2880"/>
              </a:lnSpc>
            </a:pPr>
            <a:r>
              <a:rPr sz="2400">
                <a:latin typeface="Calibri"/>
                <a:cs typeface="Calibri"/>
              </a:rPr>
              <a:t>(3)</a:t>
            </a:r>
          </a:p>
          <a:p>
            <a:pPr marL="12700" marR="385">
              <a:lnSpc>
                <a:spcPts val="2880"/>
              </a:lnSpc>
            </a:pPr>
            <a:r>
              <a:rPr sz="2400">
                <a:latin typeface="Calibri"/>
                <a:cs typeface="Calibri"/>
              </a:rPr>
              <a:t>(4)</a:t>
            </a:r>
          </a:p>
          <a:p>
            <a:pPr marL="12700" marR="385">
              <a:lnSpc>
                <a:spcPts val="2880"/>
              </a:lnSpc>
            </a:pPr>
            <a:r>
              <a:rPr sz="2400">
                <a:latin typeface="Calibri"/>
                <a:cs typeface="Calibri"/>
              </a:rPr>
              <a:t>(5)</a:t>
            </a:r>
          </a:p>
          <a:p>
            <a:pPr marL="12700">
              <a:lnSpc>
                <a:spcPts val="2880"/>
              </a:lnSpc>
            </a:pPr>
            <a:r>
              <a:rPr sz="2400">
                <a:latin typeface="Calibri"/>
                <a:cs typeface="Calibri"/>
              </a:rPr>
              <a:t>(6)</a:t>
            </a:r>
          </a:p>
          <a:p>
            <a:pPr marL="12700" marR="385">
              <a:lnSpc>
                <a:spcPts val="2885"/>
              </a:lnSpc>
              <a:spcBef>
                <a:spcPts val="0"/>
              </a:spcBef>
            </a:pPr>
            <a:r>
              <a:rPr sz="2400">
                <a:latin typeface="Calibri"/>
                <a:cs typeface="Calibri"/>
              </a:rPr>
              <a:t>(7)</a:t>
            </a:r>
          </a:p>
          <a:p>
            <a:pPr marL="12700" marR="385">
              <a:lnSpc>
                <a:spcPts val="2880"/>
              </a:lnSpc>
            </a:pPr>
            <a:r>
              <a:rPr sz="2400">
                <a:latin typeface="Calibri"/>
                <a:cs typeface="Calibri"/>
              </a:rPr>
              <a:t>(8)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49451" y="1585976"/>
            <a:ext cx="7865850" cy="2891155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 marR="45720">
              <a:lnSpc>
                <a:spcPts val="2500"/>
              </a:lnSpc>
            </a:pPr>
            <a:r>
              <a:rPr sz="2400" spc="-4">
                <a:latin typeface="Calibri"/>
                <a:cs typeface="Calibri"/>
              </a:rPr>
              <a:t>transposisi,</a:t>
            </a:r>
            <a:endParaRPr sz="2400">
              <a:latin typeface="Calibri"/>
              <a:cs typeface="Calibri"/>
            </a:endParaRPr>
          </a:p>
          <a:p>
            <a:pPr marL="12700" marR="45720">
              <a:lnSpc>
                <a:spcPts val="2880"/>
              </a:lnSpc>
              <a:spcBef>
                <a:spcPts val="19"/>
              </a:spcBef>
            </a:pPr>
            <a:r>
              <a:rPr sz="2400" spc="-4">
                <a:latin typeface="Calibri"/>
                <a:cs typeface="Calibri"/>
              </a:rPr>
              <a:t>substitusi,</a:t>
            </a:r>
            <a:endParaRPr sz="2400">
              <a:latin typeface="Calibri"/>
              <a:cs typeface="Calibri"/>
            </a:endParaRPr>
          </a:p>
          <a:p>
            <a:pPr marL="12700" marR="45720">
              <a:lnSpc>
                <a:spcPts val="2880"/>
              </a:lnSpc>
            </a:pPr>
            <a:r>
              <a:rPr sz="2400" spc="-6">
                <a:latin typeface="Calibri"/>
                <a:cs typeface="Calibri"/>
              </a:rPr>
              <a:t>penambahan atau reduksi jumlah huruf,</a:t>
            </a:r>
            <a:endParaRPr sz="2400">
              <a:latin typeface="Calibri"/>
              <a:cs typeface="Calibri"/>
            </a:endParaRPr>
          </a:p>
          <a:p>
            <a:pPr marL="12700" marR="45720">
              <a:lnSpc>
                <a:spcPts val="2880"/>
              </a:lnSpc>
            </a:pPr>
            <a:r>
              <a:rPr sz="2400" spc="-2">
                <a:latin typeface="Calibri"/>
                <a:cs typeface="Calibri"/>
              </a:rPr>
              <a:t>penggunaan piranti sandi,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80"/>
              </a:lnSpc>
            </a:pPr>
            <a:r>
              <a:rPr sz="2400" spc="-4">
                <a:latin typeface="Calibri"/>
                <a:cs typeface="Calibri"/>
              </a:rPr>
              <a:t>penggantian huruf dengan angka yang diboboti secara desimal,</a:t>
            </a:r>
            <a:endParaRPr sz="2400">
              <a:latin typeface="Calibri"/>
              <a:cs typeface="Calibri"/>
            </a:endParaRPr>
          </a:p>
          <a:p>
            <a:pPr marL="12700" marR="45720">
              <a:lnSpc>
                <a:spcPts val="2880"/>
              </a:lnSpc>
            </a:pPr>
            <a:r>
              <a:rPr sz="2400" spc="-7">
                <a:latin typeface="Calibri"/>
                <a:cs typeface="Calibri"/>
              </a:rPr>
              <a:t>penyandian huruf dengan menggunakan kata-kata,</a:t>
            </a:r>
            <a:endParaRPr sz="2400">
              <a:latin typeface="Calibri"/>
              <a:cs typeface="Calibri"/>
            </a:endParaRPr>
          </a:p>
          <a:p>
            <a:pPr marL="12700" marR="45720">
              <a:lnSpc>
                <a:spcPts val="2885"/>
              </a:lnSpc>
              <a:spcBef>
                <a:spcPts val="0"/>
              </a:spcBef>
            </a:pPr>
            <a:r>
              <a:rPr sz="2400" spc="-2">
                <a:latin typeface="Calibri"/>
                <a:cs typeface="Calibri"/>
              </a:rPr>
              <a:t>penggantian huruf dengan nama generik,</a:t>
            </a:r>
            <a:endParaRPr sz="2400">
              <a:latin typeface="Calibri"/>
              <a:cs typeface="Calibri"/>
            </a:endParaRPr>
          </a:p>
          <a:p>
            <a:pPr marL="12700" marR="45720">
              <a:lnSpc>
                <a:spcPts val="2880"/>
              </a:lnSpc>
            </a:pPr>
            <a:r>
              <a:rPr sz="2400" spc="-9">
                <a:latin typeface="Calibri"/>
                <a:cs typeface="Calibri"/>
              </a:rPr>
              <a:t>menggunakan simbol atau tanda untuk menyatakan huruf.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89887" y="5058943"/>
            <a:ext cx="7092903" cy="1062253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i="1" spc="-2">
                <a:solidFill>
                  <a:srgbClr val="FF0000"/>
                </a:solidFill>
                <a:latin typeface="Calibri"/>
                <a:cs typeface="Calibri"/>
              </a:rPr>
              <a:t>Cryptology was born among Arabs. They were the first to</a:t>
            </a:r>
            <a:endParaRPr sz="2400">
              <a:latin typeface="Calibri"/>
              <a:cs typeface="Calibri"/>
            </a:endParaRPr>
          </a:p>
          <a:p>
            <a:pPr marL="12700" marR="45765">
              <a:lnSpc>
                <a:spcPts val="2880"/>
              </a:lnSpc>
              <a:spcBef>
                <a:spcPts val="19"/>
              </a:spcBef>
            </a:pPr>
            <a:r>
              <a:rPr sz="2400" i="1" spc="-1">
                <a:solidFill>
                  <a:srgbClr val="FF0000"/>
                </a:solidFill>
                <a:latin typeface="Calibri"/>
                <a:cs typeface="Calibri"/>
              </a:rPr>
              <a:t>discover and write down the methods of cryptanalysis.</a:t>
            </a:r>
            <a:endParaRPr sz="2400">
              <a:latin typeface="Calibri"/>
              <a:cs typeface="Calibri"/>
            </a:endParaRPr>
          </a:p>
          <a:p>
            <a:pPr marL="12700" marR="45765">
              <a:lnSpc>
                <a:spcPts val="2880"/>
              </a:lnSpc>
            </a:pPr>
            <a:r>
              <a:rPr sz="2400" i="1" spc="-3">
                <a:solidFill>
                  <a:srgbClr val="FF0000"/>
                </a:solidFill>
                <a:latin typeface="Calibri"/>
                <a:cs typeface="Calibri"/>
              </a:rPr>
              <a:t>(David Kahn – Penulis buku: The Code Breaker)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764EA2-3796-34AA-1330-F1A40E9CF06F}"/>
              </a:ext>
            </a:extLst>
          </p:cNvPr>
          <p:cNvSpPr txBox="1"/>
          <p:nvPr/>
        </p:nvSpPr>
        <p:spPr>
          <a:xfrm>
            <a:off x="152071" y="6521543"/>
            <a:ext cx="6857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https://informatika.stei.itb.ac.id/~rinaldi.munir/Kriptografi/2022-2023/01-Pengantar-Kriptografi-(2023).pdf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916940" y="893952"/>
            <a:ext cx="5981217" cy="432308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>
              <a:lnSpc>
                <a:spcPts val="3304"/>
              </a:lnSpc>
            </a:pPr>
            <a:r>
              <a:rPr sz="3200" b="1" i="1" spc="-4">
                <a:latin typeface="Calibri"/>
                <a:cs typeface="Calibri"/>
              </a:rPr>
              <a:t>Kriptografi pada zaman India Kuno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6940" y="1919089"/>
            <a:ext cx="190753" cy="356107"/>
          </a:xfrm>
          <a:prstGeom prst="rect">
            <a:avLst/>
          </a:prstGeom>
        </p:spPr>
        <p:txBody>
          <a:bodyPr wrap="square" lIns="0" tIns="17526" rIns="0" bIns="0" rtlCol="0">
            <a:noAutofit/>
          </a:bodyPr>
          <a:lstStyle/>
          <a:p>
            <a:pPr marL="12700">
              <a:lnSpc>
                <a:spcPts val="2760"/>
              </a:lnSpc>
            </a:pPr>
            <a:r>
              <a:rPr sz="2600">
                <a:latin typeface="Arial"/>
                <a:cs typeface="Arial"/>
              </a:rPr>
              <a:t>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45844" y="1939035"/>
            <a:ext cx="6007086" cy="712724"/>
          </a:xfrm>
          <a:prstGeom prst="rect">
            <a:avLst/>
          </a:prstGeom>
        </p:spPr>
        <p:txBody>
          <a:bodyPr wrap="square" lIns="0" tIns="17176" rIns="0" bIns="0" rtlCol="0">
            <a:noAutofit/>
          </a:bodyPr>
          <a:lstStyle/>
          <a:p>
            <a:pPr marL="12700">
              <a:lnSpc>
                <a:spcPts val="2705"/>
              </a:lnSpc>
            </a:pPr>
            <a:r>
              <a:rPr sz="2600" spc="-4">
                <a:latin typeface="Calibri"/>
                <a:cs typeface="Calibri"/>
              </a:rPr>
              <a:t>Di India, kriptografi digunakan oleh pencinta</a:t>
            </a:r>
            <a:endParaRPr sz="2600">
              <a:latin typeface="Calibri"/>
              <a:cs typeface="Calibri"/>
            </a:endParaRPr>
          </a:p>
          <a:p>
            <a:pPr marL="12700" marR="49606">
              <a:lnSpc>
                <a:spcPts val="2810"/>
              </a:lnSpc>
              <a:spcBef>
                <a:spcPts val="5"/>
              </a:spcBef>
            </a:pPr>
            <a:r>
              <a:rPr sz="2600" spc="-9">
                <a:latin typeface="Calibri"/>
                <a:cs typeface="Calibri"/>
              </a:rPr>
              <a:t>tanpa diketahui orang.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49465" y="1939035"/>
            <a:ext cx="4032724" cy="356108"/>
          </a:xfrm>
          <a:prstGeom prst="rect">
            <a:avLst/>
          </a:prstGeom>
        </p:spPr>
        <p:txBody>
          <a:bodyPr wrap="square" lIns="0" tIns="17176" rIns="0" bIns="0" rtlCol="0">
            <a:noAutofit/>
          </a:bodyPr>
          <a:lstStyle/>
          <a:p>
            <a:pPr marL="12700">
              <a:lnSpc>
                <a:spcPts val="2705"/>
              </a:lnSpc>
            </a:pPr>
            <a:r>
              <a:rPr sz="2600" spc="14">
                <a:latin typeface="Calibri"/>
                <a:cs typeface="Calibri"/>
              </a:rPr>
              <a:t>(</a:t>
            </a:r>
            <a:r>
              <a:rPr sz="2600" i="1" spc="14">
                <a:latin typeface="Calibri"/>
                <a:cs typeface="Calibri"/>
              </a:rPr>
              <a:t>lovers</a:t>
            </a:r>
            <a:r>
              <a:rPr sz="2600" spc="14">
                <a:latin typeface="Calibri"/>
                <a:cs typeface="Calibri"/>
              </a:rPr>
              <a:t>) untuk berkomunikasi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40" y="3242175"/>
            <a:ext cx="190753" cy="356107"/>
          </a:xfrm>
          <a:prstGeom prst="rect">
            <a:avLst/>
          </a:prstGeom>
        </p:spPr>
        <p:txBody>
          <a:bodyPr wrap="square" lIns="0" tIns="17526" rIns="0" bIns="0" rtlCol="0">
            <a:noAutofit/>
          </a:bodyPr>
          <a:lstStyle/>
          <a:p>
            <a:pPr marL="12700">
              <a:lnSpc>
                <a:spcPts val="2760"/>
              </a:lnSpc>
            </a:pPr>
            <a:r>
              <a:rPr sz="2600">
                <a:latin typeface="Arial"/>
                <a:cs typeface="Arial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45844" y="3262122"/>
            <a:ext cx="9686531" cy="712723"/>
          </a:xfrm>
          <a:prstGeom prst="rect">
            <a:avLst/>
          </a:prstGeom>
        </p:spPr>
        <p:txBody>
          <a:bodyPr wrap="square" lIns="0" tIns="17176" rIns="0" bIns="0" rtlCol="0">
            <a:noAutofit/>
          </a:bodyPr>
          <a:lstStyle/>
          <a:p>
            <a:pPr marL="12700">
              <a:lnSpc>
                <a:spcPts val="2705"/>
              </a:lnSpc>
            </a:pPr>
            <a:r>
              <a:rPr sz="2600" spc="-6">
                <a:latin typeface="Calibri"/>
                <a:cs typeface="Calibri"/>
              </a:rPr>
              <a:t>Bukti ini ditemukan di dalam buku </a:t>
            </a:r>
            <a:r>
              <a:rPr sz="2600" i="1" spc="-6">
                <a:latin typeface="Calibri"/>
                <a:cs typeface="Calibri"/>
              </a:rPr>
              <a:t>Kama Sutra </a:t>
            </a:r>
            <a:r>
              <a:rPr sz="2600" spc="-6">
                <a:latin typeface="Calibri"/>
                <a:cs typeface="Calibri"/>
              </a:rPr>
              <a:t>yang merekomendasikan</a:t>
            </a:r>
            <a:endParaRPr sz="2600">
              <a:latin typeface="Calibri"/>
              <a:cs typeface="Calibri"/>
            </a:endParaRPr>
          </a:p>
          <a:p>
            <a:pPr marL="12700" marR="49606">
              <a:lnSpc>
                <a:spcPts val="2810"/>
              </a:lnSpc>
              <a:spcBef>
                <a:spcPts val="5"/>
              </a:spcBef>
            </a:pPr>
            <a:r>
              <a:rPr sz="2600" spc="-4">
                <a:latin typeface="Calibri"/>
                <a:cs typeface="Calibri"/>
              </a:rPr>
              <a:t>wanita seharusnya mempelajari seni memahami tulisan dengan </a:t>
            </a:r>
            <a:r>
              <a:rPr sz="2600" i="1" spc="-4">
                <a:latin typeface="Calibri"/>
                <a:cs typeface="Calibri"/>
              </a:rPr>
              <a:t>cipher</a:t>
            </a:r>
            <a:r>
              <a:rPr sz="2600" spc="-4">
                <a:latin typeface="Calibri"/>
                <a:cs typeface="Calibri"/>
              </a:rPr>
              <a:t>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40" y="4566284"/>
            <a:ext cx="190906" cy="356412"/>
          </a:xfrm>
          <a:prstGeom prst="rect">
            <a:avLst/>
          </a:prstGeom>
        </p:spPr>
        <p:txBody>
          <a:bodyPr wrap="square" lIns="0" tIns="17557" rIns="0" bIns="0" rtlCol="0">
            <a:noAutofit/>
          </a:bodyPr>
          <a:lstStyle/>
          <a:p>
            <a:pPr marL="12700">
              <a:lnSpc>
                <a:spcPts val="2765"/>
              </a:lnSpc>
            </a:pPr>
            <a:r>
              <a:rPr sz="2600">
                <a:latin typeface="Arial"/>
                <a:cs typeface="Arial"/>
              </a:rPr>
              <a:t>•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5844" y="4586249"/>
            <a:ext cx="9442676" cy="1426514"/>
          </a:xfrm>
          <a:prstGeom prst="rect">
            <a:avLst/>
          </a:prstGeom>
        </p:spPr>
        <p:txBody>
          <a:bodyPr wrap="square" lIns="0" tIns="17176" rIns="0" bIns="0" rtlCol="0">
            <a:noAutofit/>
          </a:bodyPr>
          <a:lstStyle/>
          <a:p>
            <a:pPr marL="12700" marR="49606">
              <a:lnSpc>
                <a:spcPts val="2705"/>
              </a:lnSpc>
            </a:pPr>
            <a:r>
              <a:rPr sz="2600" spc="-11">
                <a:latin typeface="Calibri"/>
                <a:cs typeface="Calibri"/>
              </a:rPr>
              <a:t>Di dalam buku tersebut, Vātsyāyana, penulis Kama Sutra,</a:t>
            </a:r>
            <a:endParaRPr sz="2600">
              <a:latin typeface="Calibri"/>
              <a:cs typeface="Calibri"/>
            </a:endParaRPr>
          </a:p>
          <a:p>
            <a:pPr marL="12700" marR="49606">
              <a:lnSpc>
                <a:spcPts val="2810"/>
              </a:lnSpc>
              <a:spcBef>
                <a:spcPts val="5"/>
              </a:spcBef>
            </a:pPr>
            <a:r>
              <a:rPr sz="2600" spc="-7">
                <a:latin typeface="Calibri"/>
                <a:cs typeface="Calibri"/>
              </a:rPr>
              <a:t>merekomendasikan kepada para wanita untuk mempelajari seni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2810"/>
              </a:lnSpc>
            </a:pPr>
            <a:r>
              <a:rPr sz="2600" spc="-2">
                <a:latin typeface="Calibri"/>
                <a:cs typeface="Calibri"/>
              </a:rPr>
              <a:t>memahami tulisan menggunakan </a:t>
            </a:r>
            <a:r>
              <a:rPr sz="2600" i="1" spc="-2">
                <a:latin typeface="Calibri"/>
                <a:cs typeface="Calibri"/>
              </a:rPr>
              <a:t>cipher</a:t>
            </a:r>
            <a:r>
              <a:rPr sz="2600" spc="-2">
                <a:latin typeface="Calibri"/>
                <a:cs typeface="Calibri"/>
              </a:rPr>
              <a:t>. Ada dua macam </a:t>
            </a:r>
            <a:r>
              <a:rPr sz="2600" i="1" spc="-2">
                <a:latin typeface="Calibri"/>
                <a:cs typeface="Calibri"/>
              </a:rPr>
              <a:t>cipher</a:t>
            </a:r>
            <a:r>
              <a:rPr sz="2600" spc="-2">
                <a:latin typeface="Calibri"/>
                <a:cs typeface="Calibri"/>
              </a:rPr>
              <a:t>, yang</a:t>
            </a:r>
            <a:endParaRPr sz="2600">
              <a:latin typeface="Calibri"/>
              <a:cs typeface="Calibri"/>
            </a:endParaRPr>
          </a:p>
          <a:p>
            <a:pPr marL="12700" marR="49606">
              <a:lnSpc>
                <a:spcPts val="2810"/>
              </a:lnSpc>
            </a:pPr>
            <a:r>
              <a:rPr sz="2600" spc="6">
                <a:latin typeface="Calibri"/>
                <a:cs typeface="Calibri"/>
              </a:rPr>
              <a:t>pertama bernama </a:t>
            </a:r>
            <a:r>
              <a:rPr sz="2600" i="1" spc="6">
                <a:latin typeface="Calibri"/>
                <a:cs typeface="Calibri"/>
              </a:rPr>
              <a:t>Kautiliyam </a:t>
            </a:r>
            <a:r>
              <a:rPr sz="2600" spc="6">
                <a:latin typeface="Calibri"/>
                <a:cs typeface="Calibri"/>
              </a:rPr>
              <a:t>and kedua </a:t>
            </a:r>
            <a:r>
              <a:rPr sz="2600" i="1" spc="6">
                <a:latin typeface="Calibri"/>
                <a:cs typeface="Calibri"/>
              </a:rPr>
              <a:t>Mulavediy.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A645A-8FC4-D522-5CD5-E7652F048FCC}"/>
              </a:ext>
            </a:extLst>
          </p:cNvPr>
          <p:cNvSpPr txBox="1"/>
          <p:nvPr/>
        </p:nvSpPr>
        <p:spPr>
          <a:xfrm>
            <a:off x="152071" y="6521543"/>
            <a:ext cx="6857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https://informatika.stei.itb.ac.id/~rinaldi.munir/Kriptografi/2022-2023/01-Pengantar-Kriptografi-(2023).pdf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916940" y="975359"/>
            <a:ext cx="8527877" cy="432308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>
              <a:lnSpc>
                <a:spcPts val="3304"/>
              </a:lnSpc>
            </a:pPr>
            <a:r>
              <a:rPr sz="3200" b="1" i="1" spc="-4">
                <a:latin typeface="Calibri"/>
                <a:cs typeface="Calibri"/>
              </a:rPr>
              <a:t>Kriptografi di Eropa dari Zaman Renaisans sampai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49562" y="975359"/>
            <a:ext cx="977342" cy="432308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>
              <a:lnSpc>
                <a:spcPts val="3304"/>
              </a:lnSpc>
            </a:pPr>
            <a:r>
              <a:rPr sz="3200" b="1" i="1">
                <a:latin typeface="Calibri"/>
                <a:cs typeface="Calibri"/>
              </a:rPr>
              <a:t>Abad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31024" y="975359"/>
            <a:ext cx="498907" cy="432308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>
              <a:lnSpc>
                <a:spcPts val="3304"/>
              </a:lnSpc>
            </a:pPr>
            <a:r>
              <a:rPr sz="3200" b="1" i="1">
                <a:latin typeface="Calibri"/>
                <a:cs typeface="Calibri"/>
              </a:rPr>
              <a:t>19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6940" y="1942637"/>
            <a:ext cx="202946" cy="848360"/>
          </a:xfrm>
          <a:prstGeom prst="rect">
            <a:avLst/>
          </a:prstGeom>
        </p:spPr>
        <p:txBody>
          <a:bodyPr wrap="square" lIns="0" tIns="18796" rIns="0" bIns="0" rtlCol="0">
            <a:noAutofit/>
          </a:bodyPr>
          <a:lstStyle/>
          <a:p>
            <a:pPr marL="12700">
              <a:lnSpc>
                <a:spcPts val="2960"/>
              </a:lnSpc>
            </a:pPr>
            <a:r>
              <a:rPr sz="2800">
                <a:latin typeface="Arial"/>
                <a:cs typeface="Arial"/>
              </a:rPr>
              <a:t>•</a:t>
            </a:r>
          </a:p>
          <a:p>
            <a:pPr marL="12700">
              <a:lnSpc>
                <a:spcPct val="95825"/>
              </a:lnSpc>
              <a:spcBef>
                <a:spcPts val="316"/>
              </a:spcBef>
            </a:pPr>
            <a:r>
              <a:rPr sz="2800">
                <a:latin typeface="Arial"/>
                <a:cs typeface="Arial"/>
              </a:rPr>
              <a:t>•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45844" y="1942769"/>
            <a:ext cx="8145446" cy="1337589"/>
          </a:xfrm>
          <a:prstGeom prst="rect">
            <a:avLst/>
          </a:prstGeom>
        </p:spPr>
        <p:txBody>
          <a:bodyPr wrap="square" lIns="0" tIns="19462" rIns="0" bIns="0" rtlCol="0">
            <a:noAutofit/>
          </a:bodyPr>
          <a:lstStyle/>
          <a:p>
            <a:pPr marL="12700" marR="53263">
              <a:lnSpc>
                <a:spcPts val="3065"/>
              </a:lnSpc>
            </a:pPr>
            <a:r>
              <a:rPr sz="2800" spc="-9">
                <a:latin typeface="Calibri"/>
                <a:cs typeface="Calibri"/>
              </a:rPr>
              <a:t>Zaman renaisans </a:t>
            </a:r>
            <a:r>
              <a:rPr sz="2800" spc="282">
                <a:latin typeface="Arial Unicode MS"/>
                <a:cs typeface="Arial Unicode MS"/>
              </a:rPr>
              <a:t>→ </a:t>
            </a:r>
            <a:r>
              <a:rPr sz="2800" spc="-9">
                <a:latin typeface="Calibri"/>
                <a:cs typeface="Calibri"/>
              </a:rPr>
              <a:t>abad pertengahan (abad 15-16)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111"/>
              </a:spcBef>
            </a:pPr>
            <a:r>
              <a:rPr sz="2800" i="1" spc="-11">
                <a:latin typeface="Calibri"/>
                <a:cs typeface="Calibri"/>
              </a:rPr>
              <a:t>Cipher </a:t>
            </a:r>
            <a:r>
              <a:rPr sz="2800" spc="-11">
                <a:latin typeface="Calibri"/>
                <a:cs typeface="Calibri"/>
              </a:rPr>
              <a:t>terkenal pada abad pertengahan hingga abad 19:</a:t>
            </a:r>
            <a:endParaRPr sz="2800">
              <a:latin typeface="Calibri"/>
              <a:cs typeface="Calibri"/>
            </a:endParaRPr>
          </a:p>
          <a:p>
            <a:pPr marL="26415" marR="53263">
              <a:lnSpc>
                <a:spcPct val="101725"/>
              </a:lnSpc>
              <a:spcBef>
                <a:spcPts val="265"/>
              </a:spcBef>
            </a:pPr>
            <a:r>
              <a:rPr sz="2800" spc="0">
                <a:latin typeface="Calibri"/>
                <a:cs typeface="Calibri"/>
              </a:rPr>
              <a:t>1. </a:t>
            </a:r>
            <a:r>
              <a:rPr sz="2800" i="1" spc="0">
                <a:latin typeface="Calibri"/>
                <a:cs typeface="Calibri"/>
              </a:rPr>
              <a:t>Vigenere Cipher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84122" y="3369437"/>
            <a:ext cx="2874260" cy="721868"/>
          </a:xfrm>
          <a:prstGeom prst="rect">
            <a:avLst/>
          </a:prstGeom>
        </p:spPr>
        <p:txBody>
          <a:bodyPr wrap="square" lIns="0" tIns="7620" rIns="0" bIns="0" rtlCol="0">
            <a:noAutofit/>
          </a:bodyPr>
          <a:lstStyle/>
          <a:p>
            <a:pPr marL="23368" indent="-10668">
              <a:lnSpc>
                <a:spcPts val="3417"/>
              </a:lnSpc>
            </a:pPr>
            <a:r>
              <a:rPr sz="2800">
                <a:latin typeface="Calibri"/>
                <a:cs typeface="Calibri"/>
              </a:rPr>
              <a:t>D</a:t>
            </a:r>
            <a:r>
              <a:rPr sz="2800" spc="-9">
                <a:latin typeface="Calibri"/>
                <a:cs typeface="Calibri"/>
              </a:rPr>
              <a:t>i</a:t>
            </a:r>
            <a:r>
              <a:rPr sz="2800" spc="0">
                <a:latin typeface="Calibri"/>
                <a:cs typeface="Calibri"/>
              </a:rPr>
              <a:t>pu</a:t>
            </a:r>
            <a:r>
              <a:rPr sz="2800" spc="-14">
                <a:latin typeface="Calibri"/>
                <a:cs typeface="Calibri"/>
              </a:rPr>
              <a:t>b</a:t>
            </a:r>
            <a:r>
              <a:rPr sz="2800" spc="0">
                <a:latin typeface="Calibri"/>
                <a:cs typeface="Calibri"/>
              </a:rPr>
              <a:t>l</a:t>
            </a:r>
            <a:r>
              <a:rPr sz="2800" spc="-9">
                <a:latin typeface="Calibri"/>
                <a:cs typeface="Calibri"/>
              </a:rPr>
              <a:t>i</a:t>
            </a:r>
            <a:r>
              <a:rPr sz="2800" spc="-44">
                <a:latin typeface="Calibri"/>
                <a:cs typeface="Calibri"/>
              </a:rPr>
              <a:t>k</a:t>
            </a:r>
            <a:r>
              <a:rPr sz="2800" spc="0">
                <a:latin typeface="Calibri"/>
                <a:cs typeface="Calibri"/>
              </a:rPr>
              <a:t>asi</a:t>
            </a:r>
            <a:r>
              <a:rPr sz="2800" spc="-50">
                <a:latin typeface="Calibri"/>
                <a:cs typeface="Calibri"/>
              </a:rPr>
              <a:t>k</a:t>
            </a:r>
            <a:r>
              <a:rPr sz="2800" spc="0">
                <a:latin typeface="Calibri"/>
                <a:cs typeface="Calibri"/>
              </a:rPr>
              <a:t>an</a:t>
            </a:r>
            <a:r>
              <a:rPr sz="2800" spc="-87">
                <a:latin typeface="Calibri"/>
                <a:cs typeface="Calibri"/>
              </a:rPr>
              <a:t> </a:t>
            </a:r>
            <a:r>
              <a:rPr sz="2800" spc="0">
                <a:latin typeface="Calibri"/>
                <a:cs typeface="Calibri"/>
              </a:rPr>
              <a:t>oleh </a:t>
            </a:r>
            <a:endParaRPr sz="2800">
              <a:latin typeface="Calibri"/>
              <a:cs typeface="Calibri"/>
            </a:endParaRPr>
          </a:p>
          <a:p>
            <a:pPr marL="23368">
              <a:lnSpc>
                <a:spcPts val="3417"/>
              </a:lnSpc>
            </a:pPr>
            <a:r>
              <a:rPr sz="2800" spc="-6">
                <a:latin typeface="Calibri"/>
                <a:cs typeface="Calibri"/>
              </a:rPr>
              <a:t>pada tahun 1586.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61815" y="3369437"/>
            <a:ext cx="4953585" cy="380492"/>
          </a:xfrm>
          <a:prstGeom prst="rect">
            <a:avLst/>
          </a:prstGeom>
        </p:spPr>
        <p:txBody>
          <a:bodyPr wrap="square" lIns="0" tIns="18383" rIns="0" bIns="0" rtlCol="0">
            <a:noAutofit/>
          </a:bodyPr>
          <a:lstStyle/>
          <a:p>
            <a:pPr marL="12700">
              <a:lnSpc>
                <a:spcPts val="2895"/>
              </a:lnSpc>
            </a:pPr>
            <a:r>
              <a:rPr sz="2800" spc="-12">
                <a:latin typeface="Calibri"/>
                <a:cs typeface="Calibri"/>
              </a:rPr>
              <a:t>diplomat Perancis bernama Blaise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17483" y="3369437"/>
            <a:ext cx="1804888" cy="380492"/>
          </a:xfrm>
          <a:prstGeom prst="rect">
            <a:avLst/>
          </a:prstGeom>
        </p:spPr>
        <p:txBody>
          <a:bodyPr wrap="square" lIns="0" tIns="18383" rIns="0" bIns="0" rtlCol="0">
            <a:noAutofit/>
          </a:bodyPr>
          <a:lstStyle/>
          <a:p>
            <a:pPr marL="12700">
              <a:lnSpc>
                <a:spcPts val="2895"/>
              </a:lnSpc>
            </a:pPr>
            <a:r>
              <a:rPr sz="2800" spc="-8">
                <a:latin typeface="Calibri"/>
                <a:cs typeface="Calibri"/>
              </a:rPr>
              <a:t>de Vigenere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0332" y="4646803"/>
            <a:ext cx="2533680" cy="380492"/>
          </a:xfrm>
          <a:prstGeom prst="rect">
            <a:avLst/>
          </a:prstGeom>
        </p:spPr>
        <p:txBody>
          <a:bodyPr wrap="square" lIns="0" tIns="18383" rIns="0" bIns="0" rtlCol="0">
            <a:noAutofit/>
          </a:bodyPr>
          <a:lstStyle/>
          <a:p>
            <a:pPr marL="12700">
              <a:lnSpc>
                <a:spcPts val="2895"/>
              </a:lnSpc>
            </a:pPr>
            <a:r>
              <a:rPr sz="2800" spc="-3">
                <a:latin typeface="Calibri"/>
                <a:cs typeface="Calibri"/>
              </a:rPr>
              <a:t>2. </a:t>
            </a:r>
            <a:r>
              <a:rPr sz="2800" i="1" spc="-3">
                <a:latin typeface="Calibri"/>
                <a:cs typeface="Calibri"/>
              </a:rPr>
              <a:t>Playfair Cipher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64894" y="5116195"/>
            <a:ext cx="2789768" cy="380491"/>
          </a:xfrm>
          <a:prstGeom prst="rect">
            <a:avLst/>
          </a:prstGeom>
        </p:spPr>
        <p:txBody>
          <a:bodyPr wrap="square" lIns="0" tIns="18383" rIns="0" bIns="0" rtlCol="0">
            <a:noAutofit/>
          </a:bodyPr>
          <a:lstStyle/>
          <a:p>
            <a:pPr marL="12700">
              <a:lnSpc>
                <a:spcPts val="2895"/>
              </a:lnSpc>
            </a:pPr>
            <a:r>
              <a:rPr sz="2800" spc="-12">
                <a:latin typeface="Calibri"/>
                <a:cs typeface="Calibri"/>
              </a:rPr>
              <a:t>Dipromosikan oleh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57243" y="5116195"/>
            <a:ext cx="5910465" cy="380491"/>
          </a:xfrm>
          <a:prstGeom prst="rect">
            <a:avLst/>
          </a:prstGeom>
        </p:spPr>
        <p:txBody>
          <a:bodyPr wrap="square" lIns="0" tIns="18383" rIns="0" bIns="0" rtlCol="0">
            <a:noAutofit/>
          </a:bodyPr>
          <a:lstStyle/>
          <a:p>
            <a:pPr marL="12700">
              <a:lnSpc>
                <a:spcPts val="2895"/>
              </a:lnSpc>
            </a:pPr>
            <a:r>
              <a:rPr sz="2800" spc="-14">
                <a:latin typeface="Calibri"/>
                <a:cs typeface="Calibri"/>
              </a:rPr>
              <a:t>diplomat Inggris, Lord Playfair, meskipun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4790" y="5457621"/>
            <a:ext cx="8875500" cy="380491"/>
          </a:xfrm>
          <a:prstGeom prst="rect">
            <a:avLst/>
          </a:prstGeom>
        </p:spPr>
        <p:txBody>
          <a:bodyPr wrap="square" lIns="0" tIns="18383" rIns="0" bIns="0" rtlCol="0">
            <a:noAutofit/>
          </a:bodyPr>
          <a:lstStyle/>
          <a:p>
            <a:pPr marL="12700">
              <a:lnSpc>
                <a:spcPts val="2895"/>
              </a:lnSpc>
            </a:pPr>
            <a:r>
              <a:rPr sz="2800" spc="-11">
                <a:latin typeface="Calibri"/>
                <a:cs typeface="Calibri"/>
              </a:rPr>
              <a:t>penemu aslinya adalah Charles Wheastone pada tahun 1854.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66D957-4617-D122-4BE5-6AFF69200399}"/>
              </a:ext>
            </a:extLst>
          </p:cNvPr>
          <p:cNvSpPr txBox="1"/>
          <p:nvPr/>
        </p:nvSpPr>
        <p:spPr>
          <a:xfrm>
            <a:off x="152071" y="6521543"/>
            <a:ext cx="6857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https://informatika.stei.itb.ac.id/~rinaldi.munir/Kriptografi/2022-2023/01-Pengantar-Kriptografi-(2023).pdf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8115300" y="1435607"/>
            <a:ext cx="2944368" cy="3701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80033" y="1383919"/>
            <a:ext cx="5629760" cy="764539"/>
          </a:xfrm>
          <a:prstGeom prst="rect">
            <a:avLst/>
          </a:prstGeom>
        </p:spPr>
        <p:txBody>
          <a:bodyPr wrap="square" lIns="0" tIns="18383" rIns="0" bIns="0" rtlCol="0">
            <a:noAutofit/>
          </a:bodyPr>
          <a:lstStyle/>
          <a:p>
            <a:pPr marL="12700">
              <a:lnSpc>
                <a:spcPts val="2895"/>
              </a:lnSpc>
            </a:pPr>
            <a:r>
              <a:rPr sz="2250" spc="225">
                <a:solidFill>
                  <a:srgbClr val="5B9BD4"/>
                </a:solidFill>
                <a:latin typeface="Arial Unicode MS"/>
                <a:cs typeface="Arial Unicode MS"/>
              </a:rPr>
              <a:t>◼ </a:t>
            </a:r>
            <a:r>
              <a:rPr sz="2800" spc="-13">
                <a:latin typeface="Calibri"/>
                <a:cs typeface="Calibri"/>
              </a:rPr>
              <a:t>Pada Abad ke-17, sejarah kriptografi</a:t>
            </a:r>
            <a:endParaRPr sz="2800">
              <a:latin typeface="Calibri"/>
              <a:cs typeface="Calibri"/>
            </a:endParaRPr>
          </a:p>
          <a:p>
            <a:pPr marL="355625" marR="53263">
              <a:lnSpc>
                <a:spcPts val="3025"/>
              </a:lnSpc>
              <a:spcBef>
                <a:spcPts val="6"/>
              </a:spcBef>
            </a:pPr>
            <a:r>
              <a:rPr sz="2800" spc="-11">
                <a:latin typeface="Calibri"/>
                <a:cs typeface="Calibri"/>
              </a:rPr>
              <a:t>pernah mencatat korban di Inggris.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033" y="2707131"/>
            <a:ext cx="6604651" cy="2685034"/>
          </a:xfrm>
          <a:prstGeom prst="rect">
            <a:avLst/>
          </a:prstGeom>
        </p:spPr>
        <p:txBody>
          <a:bodyPr wrap="square" lIns="0" tIns="18383" rIns="0" bIns="0" rtlCol="0">
            <a:noAutofit/>
          </a:bodyPr>
          <a:lstStyle/>
          <a:p>
            <a:pPr marL="12700" marR="53263">
              <a:lnSpc>
                <a:spcPts val="2895"/>
              </a:lnSpc>
            </a:pPr>
            <a:r>
              <a:rPr sz="2250" spc="225">
                <a:solidFill>
                  <a:srgbClr val="5B9BD4"/>
                </a:solidFill>
                <a:latin typeface="Arial Unicode MS"/>
                <a:cs typeface="Arial Unicode MS"/>
              </a:rPr>
              <a:t>◼ </a:t>
            </a:r>
            <a:r>
              <a:rPr sz="2800" spc="12">
                <a:latin typeface="Calibri"/>
                <a:cs typeface="Calibri"/>
              </a:rPr>
              <a:t>Queen Mary of Scotland, dipancung</a:t>
            </a:r>
            <a:endParaRPr sz="2800">
              <a:latin typeface="Calibri"/>
              <a:cs typeface="Calibri"/>
            </a:endParaRPr>
          </a:p>
          <a:p>
            <a:pPr marL="355625">
              <a:lnSpc>
                <a:spcPts val="3025"/>
              </a:lnSpc>
              <a:spcBef>
                <a:spcPts val="6"/>
              </a:spcBef>
            </a:pPr>
            <a:r>
              <a:rPr sz="2800" spc="-12">
                <a:latin typeface="Calibri"/>
                <a:cs typeface="Calibri"/>
              </a:rPr>
              <a:t>setelah pesan rahasianya dari balik penjara</a:t>
            </a:r>
            <a:endParaRPr sz="2800">
              <a:latin typeface="Calibri"/>
              <a:cs typeface="Calibri"/>
            </a:endParaRPr>
          </a:p>
          <a:p>
            <a:pPr marL="355625" marR="53263">
              <a:lnSpc>
                <a:spcPts val="3025"/>
              </a:lnSpc>
            </a:pPr>
            <a:r>
              <a:rPr sz="2800" spc="-12">
                <a:latin typeface="Calibri"/>
                <a:cs typeface="Calibri"/>
              </a:rPr>
              <a:t>(sebuah cipherteks yang isinya rencana</a:t>
            </a:r>
            <a:endParaRPr sz="2800">
              <a:latin typeface="Calibri"/>
              <a:cs typeface="Calibri"/>
            </a:endParaRPr>
          </a:p>
          <a:p>
            <a:pPr marL="355625" marR="53263">
              <a:lnSpc>
                <a:spcPts val="3025"/>
              </a:lnSpc>
            </a:pPr>
            <a:r>
              <a:rPr sz="2800" spc="-9">
                <a:latin typeface="Calibri"/>
                <a:cs typeface="Calibri"/>
              </a:rPr>
              <a:t>membunuh Ratu Elizabeth I) pada Abad</a:t>
            </a:r>
            <a:endParaRPr sz="2800">
              <a:latin typeface="Calibri"/>
              <a:cs typeface="Calibri"/>
            </a:endParaRPr>
          </a:p>
          <a:p>
            <a:pPr marL="355625" marR="53263">
              <a:lnSpc>
                <a:spcPts val="3025"/>
              </a:lnSpc>
            </a:pPr>
            <a:r>
              <a:rPr sz="2800" spc="-13">
                <a:latin typeface="Calibri"/>
                <a:cs typeface="Calibri"/>
              </a:rPr>
              <a:t>Pertengahan berhasil dipecahkan oleh</a:t>
            </a:r>
            <a:endParaRPr sz="2800">
              <a:latin typeface="Calibri"/>
              <a:cs typeface="Calibri"/>
            </a:endParaRPr>
          </a:p>
          <a:p>
            <a:pPr marL="355625" marR="53263">
              <a:lnSpc>
                <a:spcPts val="3025"/>
              </a:lnSpc>
            </a:pPr>
            <a:r>
              <a:rPr sz="2800" spc="-12">
                <a:latin typeface="Calibri"/>
                <a:cs typeface="Calibri"/>
              </a:rPr>
              <a:t>Thomas Phelippes, seorang pemecah kode</a:t>
            </a:r>
            <a:endParaRPr sz="2800">
              <a:latin typeface="Calibri"/>
              <a:cs typeface="Calibri"/>
            </a:endParaRPr>
          </a:p>
          <a:p>
            <a:pPr marL="355625" marR="53263">
              <a:lnSpc>
                <a:spcPts val="3025"/>
              </a:lnSpc>
            </a:pPr>
            <a:r>
              <a:rPr sz="2800" spc="-7">
                <a:latin typeface="Calibri"/>
                <a:cs typeface="Calibri"/>
              </a:rPr>
              <a:t>(</a:t>
            </a:r>
            <a:r>
              <a:rPr sz="2800" i="1" spc="-7">
                <a:latin typeface="Calibri"/>
                <a:cs typeface="Calibri"/>
              </a:rPr>
              <a:t>codebreaker</a:t>
            </a:r>
            <a:r>
              <a:rPr sz="2800" spc="-7">
                <a:latin typeface="Calibri"/>
                <a:cs typeface="Calibri"/>
              </a:rPr>
              <a:t>).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62974" y="5451530"/>
            <a:ext cx="1317447" cy="254000"/>
          </a:xfrm>
          <a:prstGeom prst="rect">
            <a:avLst/>
          </a:prstGeom>
        </p:spPr>
        <p:txBody>
          <a:bodyPr wrap="square" lIns="0" tIns="12319" rIns="0" bIns="0" rtlCol="0">
            <a:noAutofit/>
          </a:bodyPr>
          <a:lstStyle/>
          <a:p>
            <a:pPr marL="12700">
              <a:lnSpc>
                <a:spcPts val="1939"/>
              </a:lnSpc>
            </a:pPr>
            <a:r>
              <a:rPr sz="1800">
                <a:latin typeface="Arial"/>
                <a:cs typeface="Arial"/>
              </a:rPr>
              <a:t>Queen 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36821-B42B-4071-A91F-C1DA87996E1E}"/>
              </a:ext>
            </a:extLst>
          </p:cNvPr>
          <p:cNvSpPr txBox="1"/>
          <p:nvPr/>
        </p:nvSpPr>
        <p:spPr>
          <a:xfrm>
            <a:off x="152071" y="6521543"/>
            <a:ext cx="6857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https://informatika.stei.itb.ac.id/~rinaldi.munir/Kriptografi/2022-2023/01-Pengantar-Kriptografi-(2023).pdf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7799832" y="824507"/>
            <a:ext cx="3992084" cy="5184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40" y="810539"/>
            <a:ext cx="5550586" cy="432612"/>
          </a:xfrm>
          <a:prstGeom prst="rect">
            <a:avLst/>
          </a:prstGeom>
        </p:spPr>
        <p:txBody>
          <a:bodyPr wrap="square" lIns="0" tIns="20986" rIns="0" bIns="0" rtlCol="0">
            <a:noAutofit/>
          </a:bodyPr>
          <a:lstStyle/>
          <a:p>
            <a:pPr marL="12700">
              <a:lnSpc>
                <a:spcPts val="3304"/>
              </a:lnSpc>
            </a:pPr>
            <a:r>
              <a:rPr sz="3200" b="1" i="1" spc="-5">
                <a:latin typeface="Calibri"/>
                <a:cs typeface="Calibri"/>
              </a:rPr>
              <a:t>Kriptografi pada Perang Dunia II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6940" y="1778045"/>
            <a:ext cx="202946" cy="380492"/>
          </a:xfrm>
          <a:prstGeom prst="rect">
            <a:avLst/>
          </a:prstGeom>
        </p:spPr>
        <p:txBody>
          <a:bodyPr wrap="square" lIns="0" tIns="18796" rIns="0" bIns="0" rtlCol="0">
            <a:noAutofit/>
          </a:bodyPr>
          <a:lstStyle/>
          <a:p>
            <a:pPr marL="12700">
              <a:lnSpc>
                <a:spcPts val="2960"/>
              </a:lnSpc>
            </a:pPr>
            <a:r>
              <a:rPr sz="2800">
                <a:latin typeface="Arial"/>
                <a:cs typeface="Arial"/>
              </a:rPr>
              <a:t>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45844" y="1799463"/>
            <a:ext cx="5544354" cy="1063320"/>
          </a:xfrm>
          <a:prstGeom prst="rect">
            <a:avLst/>
          </a:prstGeom>
        </p:spPr>
        <p:txBody>
          <a:bodyPr wrap="square" lIns="0" tIns="7620" rIns="0" bIns="0" rtlCol="0">
            <a:noAutofit/>
          </a:bodyPr>
          <a:lstStyle/>
          <a:p>
            <a:pPr marL="12700">
              <a:lnSpc>
                <a:spcPts val="3417"/>
              </a:lnSpc>
            </a:pPr>
            <a:r>
              <a:rPr sz="2800" spc="-15">
                <a:latin typeface="Calibri"/>
                <a:cs typeface="Calibri"/>
              </a:rPr>
              <a:t>Perang Dunia ke II, Pemerintah Nazi 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417"/>
              </a:lnSpc>
            </a:pPr>
            <a:r>
              <a:rPr sz="2800">
                <a:latin typeface="Calibri"/>
                <a:cs typeface="Calibri"/>
              </a:rPr>
              <a:t>Jer</a:t>
            </a:r>
            <a:r>
              <a:rPr sz="2800" spc="-9">
                <a:latin typeface="Calibri"/>
                <a:cs typeface="Calibri"/>
              </a:rPr>
              <a:t>m</a:t>
            </a:r>
            <a:r>
              <a:rPr sz="2800" spc="0">
                <a:latin typeface="Calibri"/>
                <a:cs typeface="Calibri"/>
              </a:rPr>
              <a:t>an</a:t>
            </a:r>
            <a:r>
              <a:rPr sz="2800" spc="-13">
                <a:latin typeface="Calibri"/>
                <a:cs typeface="Calibri"/>
              </a:rPr>
              <a:t> </a:t>
            </a:r>
            <a:r>
              <a:rPr sz="2800" spc="0">
                <a:latin typeface="Calibri"/>
                <a:cs typeface="Calibri"/>
              </a:rPr>
              <a:t>memb</a:t>
            </a:r>
            <a:r>
              <a:rPr sz="2800" spc="-9">
                <a:latin typeface="Calibri"/>
                <a:cs typeface="Calibri"/>
              </a:rPr>
              <a:t>u</a:t>
            </a:r>
            <a:r>
              <a:rPr sz="2800" spc="-19">
                <a:latin typeface="Calibri"/>
                <a:cs typeface="Calibri"/>
              </a:rPr>
              <a:t>a</a:t>
            </a:r>
            <a:r>
              <a:rPr sz="2800" spc="0">
                <a:latin typeface="Calibri"/>
                <a:cs typeface="Calibri"/>
              </a:rPr>
              <a:t>t</a:t>
            </a:r>
            <a:r>
              <a:rPr sz="2800" spc="-71">
                <a:latin typeface="Calibri"/>
                <a:cs typeface="Calibri"/>
              </a:rPr>
              <a:t> </a:t>
            </a:r>
            <a:r>
              <a:rPr sz="2800" spc="0">
                <a:latin typeface="Calibri"/>
                <a:cs typeface="Calibri"/>
              </a:rPr>
              <a:t>mes</a:t>
            </a:r>
            <a:r>
              <a:rPr sz="2800" spc="-9">
                <a:latin typeface="Calibri"/>
                <a:cs typeface="Calibri"/>
              </a:rPr>
              <a:t>i</a:t>
            </a:r>
            <a:r>
              <a:rPr sz="2800" spc="0">
                <a:latin typeface="Calibri"/>
                <a:cs typeface="Calibri"/>
              </a:rPr>
              <a:t>n</a:t>
            </a:r>
            <a:r>
              <a:rPr sz="2800" spc="-43">
                <a:latin typeface="Calibri"/>
                <a:cs typeface="Calibri"/>
              </a:rPr>
              <a:t> </a:t>
            </a:r>
            <a:r>
              <a:rPr sz="2800" spc="0">
                <a:latin typeface="Calibri"/>
                <a:cs typeface="Calibri"/>
              </a:rPr>
              <a:t>enkr</a:t>
            </a:r>
            <a:r>
              <a:rPr sz="2800" spc="-9">
                <a:latin typeface="Calibri"/>
                <a:cs typeface="Calibri"/>
              </a:rPr>
              <a:t>i</a:t>
            </a:r>
            <a:r>
              <a:rPr sz="2800" spc="-19">
                <a:latin typeface="Calibri"/>
                <a:cs typeface="Calibri"/>
              </a:rPr>
              <a:t>p</a:t>
            </a:r>
            <a:r>
              <a:rPr sz="2800" spc="0">
                <a:latin typeface="Calibri"/>
                <a:cs typeface="Calibri"/>
              </a:rPr>
              <a:t>si</a:t>
            </a:r>
            <a:r>
              <a:rPr sz="2800" spc="-54">
                <a:latin typeface="Calibri"/>
                <a:cs typeface="Calibri"/>
              </a:rPr>
              <a:t> y</a:t>
            </a:r>
            <a:r>
              <a:rPr sz="2800" spc="0">
                <a:latin typeface="Calibri"/>
                <a:cs typeface="Calibri"/>
              </a:rPr>
              <a:t>ang 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514"/>
              </a:lnSpc>
            </a:pPr>
            <a:r>
              <a:rPr sz="2800" spc="-5">
                <a:latin typeface="Calibri"/>
                <a:cs typeface="Calibri"/>
              </a:rPr>
              <a:t>dinamakan </a:t>
            </a:r>
            <a:r>
              <a:rPr sz="2800" i="1" spc="-5">
                <a:latin typeface="Calibri"/>
                <a:cs typeface="Calibri"/>
              </a:rPr>
              <a:t>Enigma</a:t>
            </a:r>
            <a:r>
              <a:rPr sz="2800" spc="-5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40" y="3396787"/>
            <a:ext cx="202946" cy="380492"/>
          </a:xfrm>
          <a:prstGeom prst="rect">
            <a:avLst/>
          </a:prstGeom>
        </p:spPr>
        <p:txBody>
          <a:bodyPr wrap="square" lIns="0" tIns="18796" rIns="0" bIns="0" rtlCol="0">
            <a:noAutofit/>
          </a:bodyPr>
          <a:lstStyle/>
          <a:p>
            <a:pPr marL="12700">
              <a:lnSpc>
                <a:spcPts val="2960"/>
              </a:lnSpc>
            </a:pPr>
            <a:r>
              <a:rPr sz="2800">
                <a:latin typeface="Arial"/>
                <a:cs typeface="Arial"/>
              </a:rPr>
              <a:t>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5844" y="3418204"/>
            <a:ext cx="5795971" cy="721868"/>
          </a:xfrm>
          <a:prstGeom prst="rect">
            <a:avLst/>
          </a:prstGeom>
        </p:spPr>
        <p:txBody>
          <a:bodyPr wrap="square" lIns="0" tIns="7620" rIns="0" bIns="0" rtlCol="0">
            <a:noAutofit/>
          </a:bodyPr>
          <a:lstStyle/>
          <a:p>
            <a:pPr marL="12700">
              <a:lnSpc>
                <a:spcPts val="3514"/>
              </a:lnSpc>
            </a:pPr>
            <a:r>
              <a:rPr sz="2800" i="1" spc="-19">
                <a:latin typeface="Calibri"/>
                <a:cs typeface="Calibri"/>
              </a:rPr>
              <a:t>E</a:t>
            </a:r>
            <a:r>
              <a:rPr sz="2800" i="1" spc="0">
                <a:latin typeface="Calibri"/>
                <a:cs typeface="Calibri"/>
              </a:rPr>
              <a:t>nigma</a:t>
            </a:r>
            <a:r>
              <a:rPr sz="2800" i="1" spc="-85">
                <a:latin typeface="Calibri"/>
                <a:cs typeface="Calibri"/>
              </a:rPr>
              <a:t> </a:t>
            </a:r>
            <a:r>
              <a:rPr sz="2800" i="1" spc="0">
                <a:latin typeface="Calibri"/>
                <a:cs typeface="Calibri"/>
              </a:rPr>
              <a:t>cipher</a:t>
            </a:r>
            <a:r>
              <a:rPr sz="2800" i="1" spc="-69">
                <a:latin typeface="Calibri"/>
                <a:cs typeface="Calibri"/>
              </a:rPr>
              <a:t> </a:t>
            </a:r>
            <a:r>
              <a:rPr sz="2800" spc="0">
                <a:latin typeface="Calibri"/>
                <a:cs typeface="Calibri"/>
              </a:rPr>
              <a:t>berhasil</a:t>
            </a:r>
            <a:r>
              <a:rPr sz="2800" spc="-80">
                <a:latin typeface="Calibri"/>
                <a:cs typeface="Calibri"/>
              </a:rPr>
              <a:t> </a:t>
            </a:r>
            <a:r>
              <a:rPr sz="2800" spc="0">
                <a:latin typeface="Calibri"/>
                <a:cs typeface="Calibri"/>
              </a:rPr>
              <a:t>d</a:t>
            </a:r>
            <a:r>
              <a:rPr sz="2800" spc="-9">
                <a:latin typeface="Calibri"/>
                <a:cs typeface="Calibri"/>
              </a:rPr>
              <a:t>i</a:t>
            </a:r>
            <a:r>
              <a:rPr sz="2800" spc="0">
                <a:latin typeface="Calibri"/>
                <a:cs typeface="Calibri"/>
              </a:rPr>
              <a:t>pe</a:t>
            </a:r>
            <a:r>
              <a:rPr sz="2800" spc="-19">
                <a:latin typeface="Calibri"/>
                <a:cs typeface="Calibri"/>
              </a:rPr>
              <a:t>c</a:t>
            </a:r>
            <a:r>
              <a:rPr sz="2800" spc="0">
                <a:latin typeface="Calibri"/>
                <a:cs typeface="Calibri"/>
              </a:rPr>
              <a:t>ah</a:t>
            </a:r>
            <a:r>
              <a:rPr sz="2800" spc="-44">
                <a:latin typeface="Calibri"/>
                <a:cs typeface="Calibri"/>
              </a:rPr>
              <a:t>k</a:t>
            </a:r>
            <a:r>
              <a:rPr sz="2800" spc="0">
                <a:latin typeface="Calibri"/>
                <a:cs typeface="Calibri"/>
              </a:rPr>
              <a:t>an</a:t>
            </a:r>
            <a:r>
              <a:rPr sz="2800" spc="-90">
                <a:latin typeface="Calibri"/>
                <a:cs typeface="Calibri"/>
              </a:rPr>
              <a:t> </a:t>
            </a:r>
            <a:r>
              <a:rPr sz="2800" spc="0">
                <a:latin typeface="Calibri"/>
                <a:cs typeface="Calibri"/>
              </a:rPr>
              <a:t>oleh 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417"/>
              </a:lnSpc>
            </a:pPr>
            <a:r>
              <a:rPr sz="2800" spc="-6">
                <a:latin typeface="Calibri"/>
                <a:cs typeface="Calibri"/>
              </a:rPr>
              <a:t>pihak Sekutu.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40" y="4675677"/>
            <a:ext cx="202946" cy="380491"/>
          </a:xfrm>
          <a:prstGeom prst="rect">
            <a:avLst/>
          </a:prstGeom>
        </p:spPr>
        <p:txBody>
          <a:bodyPr wrap="square" lIns="0" tIns="18796" rIns="0" bIns="0" rtlCol="0">
            <a:noAutofit/>
          </a:bodyPr>
          <a:lstStyle/>
          <a:p>
            <a:pPr marL="12700">
              <a:lnSpc>
                <a:spcPts val="2960"/>
              </a:lnSpc>
            </a:pPr>
            <a:r>
              <a:rPr sz="2800"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5844" y="4697095"/>
            <a:ext cx="6071072" cy="1063294"/>
          </a:xfrm>
          <a:prstGeom prst="rect">
            <a:avLst/>
          </a:prstGeom>
        </p:spPr>
        <p:txBody>
          <a:bodyPr wrap="square" lIns="0" tIns="7620" rIns="0" bIns="0" rtlCol="0">
            <a:noAutofit/>
          </a:bodyPr>
          <a:lstStyle/>
          <a:p>
            <a:pPr marL="12700">
              <a:lnSpc>
                <a:spcPts val="3514"/>
              </a:lnSpc>
            </a:pPr>
            <a:r>
              <a:rPr sz="2800" spc="-50">
                <a:latin typeface="Calibri"/>
                <a:cs typeface="Calibri"/>
              </a:rPr>
              <a:t>K</a:t>
            </a:r>
            <a:r>
              <a:rPr sz="2800" spc="0">
                <a:latin typeface="Calibri"/>
                <a:cs typeface="Calibri"/>
              </a:rPr>
              <a:t>ebe</a:t>
            </a:r>
            <a:r>
              <a:rPr sz="2800" spc="-4">
                <a:latin typeface="Calibri"/>
                <a:cs typeface="Calibri"/>
              </a:rPr>
              <a:t>r</a:t>
            </a:r>
            <a:r>
              <a:rPr sz="2800" spc="0">
                <a:latin typeface="Calibri"/>
                <a:cs typeface="Calibri"/>
              </a:rPr>
              <a:t>hasi</a:t>
            </a:r>
            <a:r>
              <a:rPr sz="2800" spc="-14">
                <a:latin typeface="Calibri"/>
                <a:cs typeface="Calibri"/>
              </a:rPr>
              <a:t>l</a:t>
            </a:r>
            <a:r>
              <a:rPr sz="2800" spc="0">
                <a:latin typeface="Calibri"/>
                <a:cs typeface="Calibri"/>
              </a:rPr>
              <a:t>an</a:t>
            </a:r>
            <a:r>
              <a:rPr sz="2800" spc="-121">
                <a:latin typeface="Calibri"/>
                <a:cs typeface="Calibri"/>
              </a:rPr>
              <a:t> </a:t>
            </a:r>
            <a:r>
              <a:rPr sz="2800" spc="0">
                <a:latin typeface="Calibri"/>
                <a:cs typeface="Calibri"/>
              </a:rPr>
              <a:t>meme</a:t>
            </a:r>
            <a:r>
              <a:rPr sz="2800" spc="-19">
                <a:latin typeface="Calibri"/>
                <a:cs typeface="Calibri"/>
              </a:rPr>
              <a:t>c</a:t>
            </a:r>
            <a:r>
              <a:rPr sz="2800" spc="0">
                <a:latin typeface="Calibri"/>
                <a:cs typeface="Calibri"/>
              </a:rPr>
              <a:t>ah</a:t>
            </a:r>
            <a:r>
              <a:rPr sz="2800" spc="-44">
                <a:latin typeface="Calibri"/>
                <a:cs typeface="Calibri"/>
              </a:rPr>
              <a:t>k</a:t>
            </a:r>
            <a:r>
              <a:rPr sz="2800" spc="0">
                <a:latin typeface="Calibri"/>
                <a:cs typeface="Calibri"/>
              </a:rPr>
              <a:t>an</a:t>
            </a:r>
            <a:r>
              <a:rPr sz="2800" spc="-138">
                <a:latin typeface="Calibri"/>
                <a:cs typeface="Calibri"/>
              </a:rPr>
              <a:t> </a:t>
            </a:r>
            <a:r>
              <a:rPr sz="2800" i="1" spc="-19">
                <a:latin typeface="Calibri"/>
                <a:cs typeface="Calibri"/>
              </a:rPr>
              <a:t>E</a:t>
            </a:r>
            <a:r>
              <a:rPr sz="2800" i="1" spc="0">
                <a:latin typeface="Calibri"/>
                <a:cs typeface="Calibri"/>
              </a:rPr>
              <a:t>nigma</a:t>
            </a:r>
            <a:r>
              <a:rPr sz="2800" i="1" spc="-85">
                <a:latin typeface="Calibri"/>
                <a:cs typeface="Calibri"/>
              </a:rPr>
              <a:t> </a:t>
            </a:r>
            <a:r>
              <a:rPr sz="2800" spc="0">
                <a:latin typeface="Calibri"/>
                <a:cs typeface="Calibri"/>
              </a:rPr>
              <a:t>ser</a:t>
            </a:r>
            <a:r>
              <a:rPr sz="2800" spc="-9">
                <a:latin typeface="Calibri"/>
                <a:cs typeface="Calibri"/>
              </a:rPr>
              <a:t>i</a:t>
            </a:r>
            <a:r>
              <a:rPr sz="2800" spc="0">
                <a:latin typeface="Calibri"/>
                <a:cs typeface="Calibri"/>
              </a:rPr>
              <a:t>ng 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417"/>
              </a:lnSpc>
            </a:pPr>
            <a:r>
              <a:rPr sz="2800" spc="-19">
                <a:latin typeface="Calibri"/>
                <a:cs typeface="Calibri"/>
              </a:rPr>
              <a:t>dikatakan sebagai faktor yang 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417"/>
              </a:lnSpc>
            </a:pPr>
            <a:r>
              <a:rPr sz="2800" spc="-13">
                <a:latin typeface="Calibri"/>
                <a:cs typeface="Calibri"/>
              </a:rPr>
              <a:t>memperpendek perang dunia ke-2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50858" y="6062954"/>
            <a:ext cx="1140992" cy="380492"/>
          </a:xfrm>
          <a:prstGeom prst="rect">
            <a:avLst/>
          </a:prstGeom>
        </p:spPr>
        <p:txBody>
          <a:bodyPr wrap="square" lIns="0" tIns="18383" rIns="0" bIns="0" rtlCol="0">
            <a:noAutofit/>
          </a:bodyPr>
          <a:lstStyle/>
          <a:p>
            <a:pPr marL="12700">
              <a:lnSpc>
                <a:spcPts val="2895"/>
              </a:lnSpc>
            </a:pPr>
            <a:r>
              <a:rPr sz="2800">
                <a:latin typeface="Calibri"/>
                <a:cs typeface="Calibri"/>
              </a:rPr>
              <a:t>Enigma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501ADC-229F-AF13-B885-4D237C6E9E9A}"/>
              </a:ext>
            </a:extLst>
          </p:cNvPr>
          <p:cNvSpPr txBox="1"/>
          <p:nvPr/>
        </p:nvSpPr>
        <p:spPr>
          <a:xfrm>
            <a:off x="152071" y="6521543"/>
            <a:ext cx="6857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https://informatika.stei.itb.ac.id/~rinaldi.munir/Kriptografi/2022-2023/01-Pengantar-Kriptografi-(2023).pdf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hand holding a shopping bag and a computer&#10;&#10;Description automatically generated">
            <a:extLst>
              <a:ext uri="{FF2B5EF4-FFF2-40B4-BE49-F238E27FC236}">
                <a16:creationId xmlns:a16="http://schemas.microsoft.com/office/drawing/2014/main" id="{0CA9A0B1-FBED-C8CB-7FA7-EC01C9DDE7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89" r="3384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28E20-BB99-971F-D2C0-172AA614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E-commerce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0421-ED53-54F6-9C96-5FA76D512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4137212" cy="3742762"/>
          </a:xfrm>
        </p:spPr>
        <p:txBody>
          <a:bodyPr>
            <a:normAutofit/>
          </a:bodyPr>
          <a:lstStyle/>
          <a:p>
            <a:r>
              <a:rPr lang="en-US" sz="2000" b="0" i="0" err="1">
                <a:effectLst/>
              </a:rPr>
              <a:t>Merupakan</a:t>
            </a:r>
            <a:r>
              <a:rPr lang="en-US" sz="2000" b="0" i="0">
                <a:effectLst/>
              </a:rPr>
              <a:t> model </a:t>
            </a:r>
            <a:r>
              <a:rPr lang="en-US" sz="2000" b="0" i="0" err="1">
                <a:effectLst/>
              </a:rPr>
              <a:t>bisnis</a:t>
            </a:r>
            <a:r>
              <a:rPr lang="en-US" sz="2000" b="0" i="0">
                <a:effectLst/>
              </a:rPr>
              <a:t> yang </a:t>
            </a:r>
            <a:r>
              <a:rPr lang="en-US" sz="2000" b="0" i="0" err="1">
                <a:effectLst/>
              </a:rPr>
              <a:t>memungkinkan</a:t>
            </a:r>
            <a:r>
              <a:rPr lang="en-US" sz="2000" b="0" i="0">
                <a:effectLst/>
              </a:rPr>
              <a:t> </a:t>
            </a:r>
            <a:r>
              <a:rPr lang="en-US" sz="2000" b="0" i="0" err="1">
                <a:effectLst/>
              </a:rPr>
              <a:t>perusahaan</a:t>
            </a:r>
            <a:r>
              <a:rPr lang="en-US" sz="2000" b="0" i="0">
                <a:effectLst/>
              </a:rPr>
              <a:t> </a:t>
            </a:r>
            <a:r>
              <a:rPr lang="en-US" sz="2000" b="0" i="0" err="1">
                <a:effectLst/>
              </a:rPr>
              <a:t>atau</a:t>
            </a:r>
            <a:r>
              <a:rPr lang="en-US" sz="2000" b="0" i="0">
                <a:effectLst/>
              </a:rPr>
              <a:t> </a:t>
            </a:r>
            <a:r>
              <a:rPr lang="en-US" sz="2000" b="0" i="0" err="1">
                <a:effectLst/>
              </a:rPr>
              <a:t>individu</a:t>
            </a:r>
            <a:r>
              <a:rPr lang="en-US" sz="2000" b="0" i="0">
                <a:effectLst/>
              </a:rPr>
              <a:t> </a:t>
            </a:r>
            <a:r>
              <a:rPr lang="en-US" sz="2000" b="0" i="0" err="1">
                <a:effectLst/>
              </a:rPr>
              <a:t>bisa</a:t>
            </a:r>
            <a:r>
              <a:rPr lang="en-US" sz="2000" b="0" i="0">
                <a:effectLst/>
              </a:rPr>
              <a:t> </a:t>
            </a:r>
            <a:r>
              <a:rPr lang="en-US" sz="2000" b="0" i="0" err="1">
                <a:effectLst/>
              </a:rPr>
              <a:t>membeli</a:t>
            </a:r>
            <a:r>
              <a:rPr lang="en-US" sz="2000" b="0" i="0">
                <a:effectLst/>
              </a:rPr>
              <a:t> </a:t>
            </a:r>
            <a:r>
              <a:rPr lang="en-US" sz="2000" b="0" i="0" err="1">
                <a:effectLst/>
              </a:rPr>
              <a:t>atau</a:t>
            </a:r>
            <a:r>
              <a:rPr lang="en-US" sz="2000" b="0" i="0">
                <a:effectLst/>
              </a:rPr>
              <a:t> </a:t>
            </a:r>
            <a:r>
              <a:rPr lang="en-US" sz="2000" b="0" i="0" err="1">
                <a:effectLst/>
              </a:rPr>
              <a:t>menjual</a:t>
            </a:r>
            <a:r>
              <a:rPr lang="en-US" sz="2000" b="0" i="0">
                <a:effectLst/>
              </a:rPr>
              <a:t> </a:t>
            </a:r>
            <a:r>
              <a:rPr lang="en-US" sz="2000" b="0" i="0" err="1">
                <a:effectLst/>
              </a:rPr>
              <a:t>barang</a:t>
            </a:r>
            <a:r>
              <a:rPr lang="en-US" sz="2000" b="0" i="0">
                <a:effectLst/>
              </a:rPr>
              <a:t> </a:t>
            </a:r>
            <a:r>
              <a:rPr lang="en-US" sz="2000" b="0" i="0" err="1">
                <a:effectLst/>
              </a:rPr>
              <a:t>melalui</a:t>
            </a:r>
            <a:r>
              <a:rPr lang="en-US" sz="2000" b="0" i="0">
                <a:effectLst/>
              </a:rPr>
              <a:t> internet (online).</a:t>
            </a:r>
          </a:p>
          <a:p>
            <a:r>
              <a:rPr lang="en-US" sz="2000" b="0" i="0" err="1">
                <a:effectLst/>
              </a:rPr>
              <a:t>Hampir</a:t>
            </a:r>
            <a:r>
              <a:rPr lang="en-US" sz="2000" b="0" i="0">
                <a:effectLst/>
              </a:rPr>
              <a:t> </a:t>
            </a:r>
            <a:r>
              <a:rPr lang="en-US" sz="2000" b="0" i="0" err="1">
                <a:effectLst/>
              </a:rPr>
              <a:t>semua</a:t>
            </a:r>
            <a:r>
              <a:rPr lang="en-US" sz="2000" b="0" i="0">
                <a:effectLst/>
              </a:rPr>
              <a:t> </a:t>
            </a:r>
            <a:r>
              <a:rPr lang="en-US" sz="2000" b="0" i="0" err="1">
                <a:effectLst/>
              </a:rPr>
              <a:t>produk</a:t>
            </a:r>
            <a:r>
              <a:rPr lang="en-US" sz="2000" b="0" i="0">
                <a:effectLst/>
              </a:rPr>
              <a:t>, </a:t>
            </a:r>
            <a:r>
              <a:rPr lang="en-US" sz="2000" b="0" i="0" err="1">
                <a:effectLst/>
              </a:rPr>
              <a:t>termasuk</a:t>
            </a:r>
            <a:r>
              <a:rPr lang="en-US" sz="2000" b="0" i="0">
                <a:effectLst/>
              </a:rPr>
              <a:t> </a:t>
            </a:r>
            <a:r>
              <a:rPr lang="en-US" sz="2000" b="0" i="0" err="1">
                <a:effectLst/>
              </a:rPr>
              <a:t>jasa</a:t>
            </a:r>
            <a:r>
              <a:rPr lang="en-US" sz="2000" b="0" i="0">
                <a:effectLst/>
              </a:rPr>
              <a:t>, </a:t>
            </a:r>
            <a:r>
              <a:rPr lang="en-US" sz="2000" b="0" i="0" err="1">
                <a:effectLst/>
              </a:rPr>
              <a:t>tersedia</a:t>
            </a:r>
            <a:r>
              <a:rPr lang="en-US" sz="2000" b="0" i="0">
                <a:effectLst/>
              </a:rPr>
              <a:t> di internet </a:t>
            </a:r>
            <a:r>
              <a:rPr lang="en-US" sz="2000" b="0" i="0" err="1">
                <a:effectLst/>
              </a:rPr>
              <a:t>dari</a:t>
            </a:r>
            <a:r>
              <a:rPr lang="en-US" sz="2000" b="0" i="0">
                <a:effectLst/>
              </a:rPr>
              <a:t> </a:t>
            </a:r>
            <a:r>
              <a:rPr lang="en-US" sz="2000" b="0" i="0" err="1">
                <a:effectLst/>
              </a:rPr>
              <a:t>mulai</a:t>
            </a:r>
            <a:r>
              <a:rPr lang="en-US" sz="2000" b="0" i="0">
                <a:effectLst/>
              </a:rPr>
              <a:t> </a:t>
            </a:r>
            <a:r>
              <a:rPr lang="en-US" sz="2000" b="0" i="0" err="1">
                <a:effectLst/>
              </a:rPr>
              <a:t>makanan</a:t>
            </a:r>
            <a:r>
              <a:rPr lang="en-US" sz="2000" b="0" i="0">
                <a:effectLst/>
              </a:rPr>
              <a:t>, </a:t>
            </a:r>
            <a:r>
              <a:rPr lang="en-US" sz="2000" b="0" i="0" err="1">
                <a:effectLst/>
              </a:rPr>
              <a:t>musik</a:t>
            </a:r>
            <a:r>
              <a:rPr lang="en-US" sz="2000" b="0" i="0">
                <a:effectLst/>
              </a:rPr>
              <a:t>, </a:t>
            </a:r>
            <a:r>
              <a:rPr lang="en-US" sz="2000" b="0" i="0" err="1">
                <a:effectLst/>
              </a:rPr>
              <a:t>buku</a:t>
            </a:r>
            <a:r>
              <a:rPr lang="en-US" sz="2000" b="0" i="0">
                <a:effectLst/>
              </a:rPr>
              <a:t>, </a:t>
            </a:r>
            <a:r>
              <a:rPr lang="en-US" sz="2000" b="0" i="0" err="1">
                <a:effectLst/>
              </a:rPr>
              <a:t>produk</a:t>
            </a:r>
            <a:r>
              <a:rPr lang="en-US" sz="2000" b="0" i="0">
                <a:effectLst/>
              </a:rPr>
              <a:t> </a:t>
            </a:r>
            <a:r>
              <a:rPr lang="en-US" sz="2000" b="0" i="0" err="1">
                <a:effectLst/>
              </a:rPr>
              <a:t>rumah</a:t>
            </a:r>
            <a:r>
              <a:rPr lang="en-US" sz="2000" b="0" i="0">
                <a:effectLst/>
              </a:rPr>
              <a:t> </a:t>
            </a:r>
            <a:r>
              <a:rPr lang="en-US" sz="2000" b="0" i="0" err="1">
                <a:effectLst/>
              </a:rPr>
              <a:t>tangga</a:t>
            </a:r>
            <a:r>
              <a:rPr lang="en-US" sz="2000" b="0" i="0">
                <a:effectLst/>
              </a:rPr>
              <a:t>, </a:t>
            </a:r>
            <a:r>
              <a:rPr lang="en-US" sz="2000" b="0" i="0" err="1">
                <a:effectLst/>
              </a:rPr>
              <a:t>tiket</a:t>
            </a:r>
            <a:r>
              <a:rPr lang="en-US" sz="2000" b="0" i="0">
                <a:effectLst/>
              </a:rPr>
              <a:t> </a:t>
            </a:r>
            <a:r>
              <a:rPr lang="en-US" sz="2000" b="0" i="0" err="1">
                <a:effectLst/>
              </a:rPr>
              <a:t>pesawat</a:t>
            </a:r>
            <a:r>
              <a:rPr lang="en-US" sz="2000" b="0" i="0">
                <a:effectLst/>
              </a:rPr>
              <a:t>, </a:t>
            </a:r>
            <a:r>
              <a:rPr lang="en-US" sz="2000" b="0" i="0" err="1">
                <a:effectLst/>
              </a:rPr>
              <a:t>investasi</a:t>
            </a:r>
            <a:r>
              <a:rPr lang="en-US" sz="2000" b="0" i="0">
                <a:effectLst/>
              </a:rPr>
              <a:t> </a:t>
            </a:r>
            <a:r>
              <a:rPr lang="en-US" sz="2000" b="0" i="0" err="1">
                <a:effectLst/>
              </a:rPr>
              <a:t>bisa</a:t>
            </a:r>
            <a:r>
              <a:rPr lang="en-US" sz="2000" b="0" i="0">
                <a:effectLst/>
              </a:rPr>
              <a:t> </a:t>
            </a:r>
            <a:r>
              <a:rPr lang="en-US" sz="2000" b="0" i="0" err="1">
                <a:effectLst/>
              </a:rPr>
              <a:t>dibeli</a:t>
            </a:r>
            <a:r>
              <a:rPr lang="en-US" sz="2000" b="0" i="0">
                <a:effectLst/>
              </a:rPr>
              <a:t> </a:t>
            </a:r>
            <a:r>
              <a:rPr lang="en-US" sz="2000" b="0" i="0" err="1">
                <a:effectLst/>
              </a:rPr>
              <a:t>lewat</a:t>
            </a:r>
            <a:r>
              <a:rPr lang="en-US" sz="2000" b="0" i="0">
                <a:effectLst/>
              </a:rPr>
              <a:t> e-commerce.</a:t>
            </a:r>
            <a:br>
              <a:rPr lang="en-US" sz="2000"/>
            </a:b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E097A-4DF7-CF92-75F4-B544FE35EDC7}"/>
              </a:ext>
            </a:extLst>
          </p:cNvPr>
          <p:cNvSpPr txBox="1"/>
          <p:nvPr/>
        </p:nvSpPr>
        <p:spPr>
          <a:xfrm>
            <a:off x="0" y="6492875"/>
            <a:ext cx="10794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https://money.kompas.com/read/2021/09/11/191943626/pengertian-e-commerce-dan-bedanya-dengan-marketplace?page=all#google_vignette</a:t>
            </a:r>
          </a:p>
        </p:txBody>
      </p:sp>
    </p:spTree>
    <p:extLst>
      <p:ext uri="{BB962C8B-B14F-4D97-AF65-F5344CB8AC3E}">
        <p14:creationId xmlns:p14="http://schemas.microsoft.com/office/powerpoint/2010/main" val="48522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E5BBB-AE80-B75C-2E28-D9C56C18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Relasi</a:t>
            </a:r>
            <a:r>
              <a:rPr lang="en-US"/>
              <a:t> </a:t>
            </a:r>
            <a:r>
              <a:rPr lang="en-US" err="1"/>
              <a:t>kriptografi</a:t>
            </a:r>
            <a:r>
              <a:rPr lang="en-US"/>
              <a:t> &amp; e-commerce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89186-F0B9-D899-2EBA-A319FB5A1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err="1"/>
              <a:t>Keberhasilan</a:t>
            </a:r>
            <a:r>
              <a:rPr lang="en-US"/>
              <a:t> </a:t>
            </a:r>
            <a:r>
              <a:rPr lang="en-US" err="1"/>
              <a:t>atau</a:t>
            </a:r>
            <a:r>
              <a:rPr lang="en-US"/>
              <a:t> </a:t>
            </a:r>
            <a:r>
              <a:rPr lang="en-US" err="1"/>
              <a:t>kegagalan</a:t>
            </a:r>
            <a:r>
              <a:rPr lang="en-US"/>
              <a:t> </a:t>
            </a:r>
            <a:r>
              <a:rPr lang="en-US" err="1"/>
              <a:t>operasi</a:t>
            </a:r>
            <a:r>
              <a:rPr lang="en-US"/>
              <a:t> e-commerce </a:t>
            </a:r>
            <a:r>
              <a:rPr lang="en-US" err="1"/>
              <a:t>bergantung</a:t>
            </a:r>
            <a:r>
              <a:rPr lang="en-US"/>
              <a:t> pada </a:t>
            </a:r>
            <a:r>
              <a:rPr lang="en-US" err="1"/>
              <a:t>berbagai</a:t>
            </a:r>
            <a:r>
              <a:rPr lang="en-US"/>
              <a:t> </a:t>
            </a:r>
            <a:r>
              <a:rPr lang="en-US" err="1"/>
              <a:t>faktor</a:t>
            </a:r>
            <a:r>
              <a:rPr lang="en-US"/>
              <a:t>, </a:t>
            </a:r>
            <a:r>
              <a:rPr lang="en-US" err="1"/>
              <a:t>termasuk</a:t>
            </a:r>
            <a:r>
              <a:rPr lang="en-US"/>
              <a:t> </a:t>
            </a:r>
            <a:r>
              <a:rPr lang="en-US" err="1"/>
              <a:t>namun</a:t>
            </a:r>
            <a:r>
              <a:rPr lang="en-US"/>
              <a:t>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terbatas</a:t>
            </a:r>
            <a:r>
              <a:rPr lang="en-US"/>
              <a:t> pada model </a:t>
            </a:r>
            <a:r>
              <a:rPr lang="en-US" err="1"/>
              <a:t>bisnis</a:t>
            </a:r>
            <a:r>
              <a:rPr lang="en-US"/>
              <a:t>, </a:t>
            </a:r>
            <a:r>
              <a:rPr lang="en-US" err="1"/>
              <a:t>tim</a:t>
            </a:r>
            <a:r>
              <a:rPr lang="en-US"/>
              <a:t>, </a:t>
            </a:r>
            <a:r>
              <a:rPr lang="en-US" err="1"/>
              <a:t>pelanggan</a:t>
            </a:r>
            <a:r>
              <a:rPr lang="en-US"/>
              <a:t>, investor, </a:t>
            </a:r>
            <a:r>
              <a:rPr lang="en-US" err="1"/>
              <a:t>produk</a:t>
            </a:r>
            <a:r>
              <a:rPr lang="en-US"/>
              <a:t>, dan </a:t>
            </a:r>
            <a:r>
              <a:rPr lang="en-US" err="1"/>
              <a:t>keamanan</a:t>
            </a:r>
            <a:r>
              <a:rPr lang="en-US"/>
              <a:t> </a:t>
            </a:r>
            <a:r>
              <a:rPr lang="en-US" err="1"/>
              <a:t>transmisi</a:t>
            </a:r>
            <a:r>
              <a:rPr lang="en-US"/>
              <a:t> dan </a:t>
            </a:r>
            <a:r>
              <a:rPr lang="en-US" err="1"/>
              <a:t>penyimpanan</a:t>
            </a:r>
            <a:r>
              <a:rPr lang="en-US"/>
              <a:t> data. </a:t>
            </a:r>
          </a:p>
          <a:p>
            <a:pPr algn="just"/>
            <a:r>
              <a:rPr lang="en-US" err="1"/>
              <a:t>Keamanan</a:t>
            </a:r>
            <a:r>
              <a:rPr lang="en-US"/>
              <a:t> data </a:t>
            </a:r>
            <a:r>
              <a:rPr lang="en-US" err="1"/>
              <a:t>menjadi</a:t>
            </a:r>
            <a:r>
              <a:rPr lang="en-US"/>
              <a:t> concern </a:t>
            </a:r>
            <a:r>
              <a:rPr lang="en-US" err="1"/>
              <a:t>utama</a:t>
            </a:r>
            <a:r>
              <a:rPr lang="en-US"/>
              <a:t> </a:t>
            </a:r>
            <a:r>
              <a:rPr lang="en-US" err="1"/>
              <a:t>sejak</a:t>
            </a:r>
            <a:r>
              <a:rPr lang="en-US"/>
              <a:t> </a:t>
            </a:r>
            <a:r>
              <a:rPr lang="en-US" err="1"/>
              <a:t>serangkaian</a:t>
            </a:r>
            <a:r>
              <a:rPr lang="en-US"/>
              <a:t> </a:t>
            </a:r>
            <a:r>
              <a:rPr lang="en-US" err="1"/>
              <a:t>serangan</a:t>
            </a:r>
            <a:r>
              <a:rPr lang="en-US"/>
              <a:t> "cracker“ </a:t>
            </a:r>
            <a:r>
              <a:rPr lang="en-US" err="1"/>
              <a:t>terjadi</a:t>
            </a:r>
            <a:r>
              <a:rPr lang="en-US"/>
              <a:t>.</a:t>
            </a:r>
          </a:p>
          <a:p>
            <a:pPr algn="just"/>
            <a:r>
              <a:rPr lang="en-US" err="1"/>
              <a:t>Keamanan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</a:t>
            </a:r>
            <a:r>
              <a:rPr lang="en-US" err="1"/>
              <a:t>pemikiran</a:t>
            </a:r>
            <a:r>
              <a:rPr lang="en-US"/>
              <a:t> </a:t>
            </a:r>
            <a:r>
              <a:rPr lang="en-US" err="1"/>
              <a:t>setiap</a:t>
            </a:r>
            <a:r>
              <a:rPr lang="en-US"/>
              <a:t> </a:t>
            </a:r>
            <a:r>
              <a:rPr lang="en-US" err="1"/>
              <a:t>pengusaha</a:t>
            </a:r>
            <a:r>
              <a:rPr lang="en-US"/>
              <a:t> e-commerce yang </a:t>
            </a:r>
            <a:r>
              <a:rPr lang="en-US" err="1"/>
              <a:t>meminta</a:t>
            </a:r>
            <a:r>
              <a:rPr lang="en-US"/>
              <a:t>, </a:t>
            </a:r>
            <a:r>
              <a:rPr lang="en-US" err="1"/>
              <a:t>menyimpan</a:t>
            </a:r>
            <a:r>
              <a:rPr lang="en-US"/>
              <a:t>, </a:t>
            </a:r>
            <a:r>
              <a:rPr lang="en-US" err="1"/>
              <a:t>atau</a:t>
            </a:r>
            <a:r>
              <a:rPr lang="en-US"/>
              <a:t> </a:t>
            </a:r>
            <a:r>
              <a:rPr lang="en-US" err="1"/>
              <a:t>mengkomunikasikan</a:t>
            </a:r>
            <a:r>
              <a:rPr lang="en-US"/>
              <a:t> </a:t>
            </a:r>
            <a:r>
              <a:rPr lang="en-US" err="1"/>
              <a:t>informasi</a:t>
            </a:r>
            <a:r>
              <a:rPr lang="en-US"/>
              <a:t> </a:t>
            </a:r>
            <a:r>
              <a:rPr lang="en-US" err="1"/>
              <a:t>apa</a:t>
            </a:r>
            <a:r>
              <a:rPr lang="en-US"/>
              <a:t> pun yang </a:t>
            </a:r>
            <a:r>
              <a:rPr lang="en-US" err="1"/>
              <a:t>mungkin</a:t>
            </a:r>
            <a:r>
              <a:rPr lang="en-US"/>
              <a:t> </a:t>
            </a:r>
            <a:r>
              <a:rPr lang="en-US" err="1"/>
              <a:t>bahaya</a:t>
            </a:r>
            <a:r>
              <a:rPr lang="en-US"/>
              <a:t>/</a:t>
            </a:r>
            <a:r>
              <a:rPr lang="en-US" err="1"/>
              <a:t>sensitif</a:t>
            </a:r>
            <a:r>
              <a:rPr lang="en-US"/>
              <a:t> </a:t>
            </a:r>
            <a:r>
              <a:rPr lang="en-US" err="1"/>
              <a:t>jika</a:t>
            </a:r>
            <a:r>
              <a:rPr lang="en-US"/>
              <a:t> </a:t>
            </a:r>
            <a:r>
              <a:rPr lang="en-US" err="1"/>
              <a:t>hilang</a:t>
            </a:r>
            <a:r>
              <a:rPr lang="en-US"/>
              <a:t>.</a:t>
            </a:r>
          </a:p>
          <a:p>
            <a:pPr algn="just"/>
            <a:r>
              <a:rPr lang="sv-SE"/>
              <a:t>Salah satu cara paling efektif untuk memastikan keamanan dan integritas data adalah enkripsi.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CB7122-AFEF-28BB-E835-A0B8674ECD0C}"/>
              </a:ext>
            </a:extLst>
          </p:cNvPr>
          <p:cNvSpPr txBox="1"/>
          <p:nvPr/>
        </p:nvSpPr>
        <p:spPr>
          <a:xfrm>
            <a:off x="0" y="6418729"/>
            <a:ext cx="5087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https://cyber.harvard.edu/ecommerce/encrypt.html</a:t>
            </a:r>
          </a:p>
        </p:txBody>
      </p:sp>
    </p:spTree>
    <p:extLst>
      <p:ext uri="{BB962C8B-B14F-4D97-AF65-F5344CB8AC3E}">
        <p14:creationId xmlns:p14="http://schemas.microsoft.com/office/powerpoint/2010/main" val="404923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5D93-0088-29EC-CD54-066DE265E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64" y="614363"/>
            <a:ext cx="1076325" cy="1325563"/>
          </a:xfrm>
        </p:spPr>
        <p:txBody>
          <a:bodyPr/>
          <a:lstStyle/>
          <a:p>
            <a:r>
              <a:rPr lang="en-US"/>
              <a:t>RPS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650D9D04-869B-9865-3800-5B543DE4F4B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486150" y="467043"/>
          <a:ext cx="8258175" cy="5709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4900">
                  <a:extLst>
                    <a:ext uri="{9D8B030D-6E8A-4147-A177-3AD203B41FA5}">
                      <a16:colId xmlns:a16="http://schemas.microsoft.com/office/drawing/2014/main" val="629021302"/>
                    </a:ext>
                  </a:extLst>
                </a:gridCol>
                <a:gridCol w="7533275">
                  <a:extLst>
                    <a:ext uri="{9D8B030D-6E8A-4147-A177-3AD203B41FA5}">
                      <a16:colId xmlns:a16="http://schemas.microsoft.com/office/drawing/2014/main" val="18399685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err="1"/>
                        <a:t>Mgu</a:t>
                      </a:r>
                      <a:r>
                        <a:rPr lang="en-US" sz="1400"/>
                        <a:t> </a:t>
                      </a:r>
                    </a:p>
                    <a:p>
                      <a:r>
                        <a:rPr lang="en-US" sz="1400" err="1"/>
                        <a:t>ke</a:t>
                      </a:r>
                      <a:r>
                        <a:rPr lang="en-US" sz="1400"/>
                        <a:t> -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Topik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pembahasan</a:t>
                      </a:r>
                      <a:r>
                        <a:rPr lang="en-US" sz="1400"/>
                        <a:t> 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77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Kontrak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Perkuliahan</a:t>
                      </a:r>
                      <a:r>
                        <a:rPr lang="en-US" sz="1400"/>
                        <a:t>; </a:t>
                      </a:r>
                      <a:r>
                        <a:rPr lang="en-US" sz="1400" err="1"/>
                        <a:t>Pendahuluan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tentang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Kriptografi</a:t>
                      </a:r>
                      <a:r>
                        <a:rPr lang="en-US" sz="1400"/>
                        <a:t>; </a:t>
                      </a:r>
                      <a:r>
                        <a:rPr lang="en-US" sz="1400" err="1"/>
                        <a:t>Kriptografi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Kunci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Rahasia</a:t>
                      </a:r>
                      <a:r>
                        <a:rPr lang="en-US" sz="1400"/>
                        <a:t> dan </a:t>
                      </a:r>
                      <a:r>
                        <a:rPr lang="en-US" sz="1400" err="1"/>
                        <a:t>Kunci</a:t>
                      </a:r>
                      <a:r>
                        <a:rPr lang="en-US" sz="1400"/>
                        <a:t> Publik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477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Algoritma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Kriptografi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Klasik</a:t>
                      </a:r>
                      <a:r>
                        <a:rPr lang="en-US" sz="1400"/>
                        <a:t> 1 (Caesar Cipher, </a:t>
                      </a:r>
                      <a:r>
                        <a:rPr lang="en-US" sz="1400" err="1"/>
                        <a:t>Vigenere</a:t>
                      </a:r>
                      <a:r>
                        <a:rPr lang="en-US" sz="1400"/>
                        <a:t> Cipher, Matrix Encryption, dan </a:t>
                      </a:r>
                      <a:r>
                        <a:rPr lang="en-US" sz="1400" err="1"/>
                        <a:t>Vernam</a:t>
                      </a:r>
                      <a:r>
                        <a:rPr lang="en-US" sz="1400"/>
                        <a:t> Cipher)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29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Algoritma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Kriptografi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Klasik</a:t>
                      </a:r>
                      <a:r>
                        <a:rPr lang="en-US" sz="1400"/>
                        <a:t> 2 (Sandi Affine, Sandi Hill, Sandi One-Time Pad, Sandi Rotor)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6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400"/>
                        <a:t>Block Cipher (ECB, CBC, CFB, OFB, dan Feistel Cipher)</a:t>
                      </a:r>
                      <a:endParaRPr lang="en-US" sz="140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102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Enkripsi</a:t>
                      </a:r>
                      <a:r>
                        <a:rPr lang="en-US" sz="1400"/>
                        <a:t> RSA (Rivest-Shamir-Adleman), </a:t>
                      </a:r>
                      <a:r>
                        <a:rPr lang="en-US" sz="1400" err="1"/>
                        <a:t>pembangkitan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kunci</a:t>
                      </a:r>
                      <a:r>
                        <a:rPr lang="en-US" sz="1400"/>
                        <a:t>, dan </a:t>
                      </a:r>
                      <a:r>
                        <a:rPr lang="en-US" sz="1400" err="1"/>
                        <a:t>dekripsinya</a:t>
                      </a:r>
                      <a:endParaRPr lang="en-US" sz="140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04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6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Enkripsi</a:t>
                      </a:r>
                      <a:r>
                        <a:rPr lang="en-US" sz="1400"/>
                        <a:t> El-Gamal dan Rabin-Williams Cryptosystem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526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7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Data Encryption Standard (DES)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426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8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Advanced Encryption Standard (AES)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232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9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Steganografi</a:t>
                      </a:r>
                      <a:r>
                        <a:rPr lang="en-US" sz="1400"/>
                        <a:t>: Sejarah dan Teknik-</a:t>
                      </a:r>
                      <a:r>
                        <a:rPr lang="en-US" sz="1400" err="1"/>
                        <a:t>tekniknya</a:t>
                      </a:r>
                      <a:endParaRPr lang="en-US" sz="14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71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10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Kriptografi</a:t>
                      </a:r>
                      <a:r>
                        <a:rPr lang="en-US" sz="1400"/>
                        <a:t> dan </a:t>
                      </a:r>
                      <a:r>
                        <a:rPr lang="en-US" sz="1400" err="1"/>
                        <a:t>Fungsi</a:t>
                      </a:r>
                      <a:r>
                        <a:rPr lang="en-US" sz="1400"/>
                        <a:t> Hash Satu </a:t>
                      </a:r>
                      <a:r>
                        <a:rPr lang="en-US" sz="1400" err="1"/>
                        <a:t>Arah</a:t>
                      </a:r>
                      <a:r>
                        <a:rPr lang="en-US" sz="1400"/>
                        <a:t> (One-way Hash)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861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11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Algoritma</a:t>
                      </a:r>
                      <a:r>
                        <a:rPr lang="en-US" sz="1400"/>
                        <a:t> Message Digest-5 (MD5)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05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12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Kriptografi</a:t>
                      </a:r>
                      <a:r>
                        <a:rPr lang="en-US" sz="1400"/>
                        <a:t> dan E-Commerce 1 (</a:t>
                      </a:r>
                      <a:r>
                        <a:rPr lang="en-US" sz="1400" err="1"/>
                        <a:t>Kontrak</a:t>
                      </a:r>
                      <a:r>
                        <a:rPr lang="en-US" sz="1400"/>
                        <a:t> Digital, </a:t>
                      </a:r>
                      <a:r>
                        <a:rPr lang="en-US" sz="1400" err="1"/>
                        <a:t>tanda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tangan</a:t>
                      </a:r>
                      <a:r>
                        <a:rPr lang="en-US" sz="1400"/>
                        <a:t> digital, dan Blind Signature)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722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13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Kriptografi</a:t>
                      </a:r>
                      <a:r>
                        <a:rPr lang="en-US" sz="1400"/>
                        <a:t> dan E-Commerce 2 (</a:t>
                      </a:r>
                      <a:r>
                        <a:rPr lang="en-US" sz="1400" err="1"/>
                        <a:t>Sertifikat</a:t>
                      </a:r>
                      <a:r>
                        <a:rPr lang="en-US" sz="1400"/>
                        <a:t> Digital dan </a:t>
                      </a:r>
                      <a:r>
                        <a:rPr lang="en-US" sz="1400" err="1"/>
                        <a:t>Pembayaran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Menggunakan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Kartu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Kredit</a:t>
                      </a:r>
                      <a:r>
                        <a:rPr lang="en-US" sz="1400"/>
                        <a:t>)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52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14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Keamanan</a:t>
                      </a:r>
                      <a:r>
                        <a:rPr lang="en-US" sz="1400"/>
                        <a:t> Data dan </a:t>
                      </a:r>
                      <a:r>
                        <a:rPr lang="en-US" sz="1400" err="1"/>
                        <a:t>Komputer</a:t>
                      </a:r>
                      <a:r>
                        <a:rPr lang="en-US" sz="1400"/>
                        <a:t>; </a:t>
                      </a:r>
                      <a:r>
                        <a:rPr lang="en-US" sz="1400" err="1"/>
                        <a:t>Kapita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Selekta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Kriptografi</a:t>
                      </a:r>
                      <a:endParaRPr lang="en-US" sz="14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8658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0246F64-508F-2DCC-37D7-4B79423772D7}"/>
              </a:ext>
            </a:extLst>
          </p:cNvPr>
          <p:cNvSpPr txBox="1"/>
          <p:nvPr/>
        </p:nvSpPr>
        <p:spPr>
          <a:xfrm>
            <a:off x="553107" y="6176963"/>
            <a:ext cx="170661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err="1"/>
              <a:t>Departemen</a:t>
            </a:r>
            <a:r>
              <a:rPr lang="en-US" sz="900"/>
              <a:t> Teknik </a:t>
            </a:r>
            <a:r>
              <a:rPr lang="en-US" sz="900" err="1"/>
              <a:t>Komputer</a:t>
            </a:r>
            <a:endParaRPr lang="en-US" sz="900"/>
          </a:p>
          <a:p>
            <a:r>
              <a:rPr lang="en-US" sz="900"/>
              <a:t>Universitas </a:t>
            </a:r>
            <a:r>
              <a:rPr lang="en-US" sz="900" err="1"/>
              <a:t>Diponegoro</a:t>
            </a:r>
            <a:r>
              <a:rPr lang="en-US" sz="900"/>
              <a:t> </a:t>
            </a:r>
          </a:p>
          <a:p>
            <a:r>
              <a:rPr lang="en-US" sz="900"/>
              <a:t>2023</a:t>
            </a:r>
          </a:p>
        </p:txBody>
      </p:sp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66084FA5-0669-00F1-C52C-96052FAD90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4" y="6176486"/>
            <a:ext cx="380343" cy="4676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D5B1FE-A3AB-F832-2231-5F06A4CF67E9}"/>
              </a:ext>
            </a:extLst>
          </p:cNvPr>
          <p:cNvSpPr/>
          <p:nvPr/>
        </p:nvSpPr>
        <p:spPr>
          <a:xfrm>
            <a:off x="3267075" y="5026403"/>
            <a:ext cx="8742636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337D70-77D9-CF25-6D86-5BB5BDE6C4D4}"/>
              </a:ext>
            </a:extLst>
          </p:cNvPr>
          <p:cNvSpPr txBox="1"/>
          <p:nvPr/>
        </p:nvSpPr>
        <p:spPr>
          <a:xfrm>
            <a:off x="172764" y="1939926"/>
            <a:ext cx="3180036" cy="2246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id-ID" sz="1400"/>
              <a:t>Dapat memahami hubungan antara </a:t>
            </a:r>
            <a:r>
              <a:rPr lang="en-US" sz="1400" err="1"/>
              <a:t>Kripto-grafi</a:t>
            </a:r>
            <a:r>
              <a:rPr lang="en-US" sz="1400"/>
              <a:t> dan </a:t>
            </a:r>
            <a:r>
              <a:rPr lang="en-US" sz="1400" i="1"/>
              <a:t>e-Commerce</a:t>
            </a:r>
            <a:endParaRPr lang="en-US" sz="1400"/>
          </a:p>
          <a:p>
            <a:pPr lvl="0"/>
            <a:r>
              <a:rPr lang="en-US" sz="1400" err="1"/>
              <a:t>Dapat</a:t>
            </a:r>
            <a:r>
              <a:rPr lang="en-US" sz="1400"/>
              <a:t> </a:t>
            </a:r>
            <a:r>
              <a:rPr lang="en-US" sz="1400" err="1"/>
              <a:t>menjelaskan</a:t>
            </a:r>
            <a:r>
              <a:rPr lang="en-US" sz="1400"/>
              <a:t> </a:t>
            </a:r>
            <a:r>
              <a:rPr lang="id-ID" sz="1400"/>
              <a:t>Aplikasi kriptografi dalam </a:t>
            </a:r>
            <a:r>
              <a:rPr lang="id-ID" sz="1400" i="1"/>
              <a:t>e-commerce</a:t>
            </a:r>
            <a:r>
              <a:rPr lang="en-US" sz="1400" i="1"/>
              <a:t>, </a:t>
            </a:r>
            <a:r>
              <a:rPr lang="en-US" sz="1400"/>
              <a:t>Da</a:t>
            </a:r>
            <a:r>
              <a:rPr lang="id-ID" sz="1400"/>
              <a:t>pat</a:t>
            </a:r>
            <a:r>
              <a:rPr lang="en-US" sz="1400"/>
              <a:t> </a:t>
            </a:r>
            <a:r>
              <a:rPr lang="id-ID" sz="1400"/>
              <a:t>memahami konsep dan fungsi, serta dapat mengerjakan soal-soal yang berkaitan dengan Tanda tangan digital</a:t>
            </a:r>
            <a:r>
              <a:rPr lang="en-US" sz="1400" i="1"/>
              <a:t>, </a:t>
            </a:r>
            <a:r>
              <a:rPr lang="id-ID" sz="1400"/>
              <a:t>tanda tangan buta</a:t>
            </a:r>
            <a:r>
              <a:rPr lang="en-US" sz="1400" i="1"/>
              <a:t>, </a:t>
            </a:r>
            <a:r>
              <a:rPr lang="id-ID" sz="1400"/>
              <a:t>Kontrak Digital</a:t>
            </a:r>
            <a:r>
              <a:rPr lang="en-US" sz="1400" i="1"/>
              <a:t>, </a:t>
            </a:r>
            <a:r>
              <a:rPr lang="id-ID" sz="1400"/>
              <a:t>Sertifikat Digital</a:t>
            </a:r>
            <a:r>
              <a:rPr lang="en-US" sz="1400" i="1"/>
              <a:t>, dan </a:t>
            </a:r>
            <a:r>
              <a:rPr lang="id-ID" sz="1400"/>
              <a:t>Protokol SET untuk transaksi dengan kartu kredit</a:t>
            </a:r>
            <a:endParaRPr lang="en-US" sz="7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43EFAA-B623-4D5D-7748-F2D70D1C010B}"/>
              </a:ext>
            </a:extLst>
          </p:cNvPr>
          <p:cNvCxnSpPr>
            <a:cxnSpLocks/>
            <a:stCxn id="7" idx="1"/>
            <a:endCxn id="8" idx="2"/>
          </p:cNvCxnSpPr>
          <p:nvPr/>
        </p:nvCxnSpPr>
        <p:spPr>
          <a:xfrm flipH="1" flipV="1">
            <a:off x="1762782" y="4186695"/>
            <a:ext cx="1504293" cy="10492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29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C4744-9E71-AF5A-36E1-402063722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907" y="805220"/>
            <a:ext cx="10515600" cy="4351338"/>
          </a:xfrm>
        </p:spPr>
        <p:txBody>
          <a:bodyPr/>
          <a:lstStyle/>
          <a:p>
            <a:r>
              <a:rPr lang="en-US" err="1"/>
              <a:t>Jenis</a:t>
            </a:r>
            <a:r>
              <a:rPr lang="en-US"/>
              <a:t> </a:t>
            </a:r>
            <a:r>
              <a:rPr lang="en-US" err="1"/>
              <a:t>enkripsi</a:t>
            </a:r>
            <a:r>
              <a:rPr lang="en-US"/>
              <a:t> yang </a:t>
            </a:r>
            <a:r>
              <a:rPr lang="en-US" err="1"/>
              <a:t>relevan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e-commerce: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17D5B5-3350-EC6C-B2BC-FB035089E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790430"/>
              </p:ext>
            </p:extLst>
          </p:nvPr>
        </p:nvGraphicFramePr>
        <p:xfrm>
          <a:off x="1238623" y="1526490"/>
          <a:ext cx="9702801" cy="452629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54517">
                  <a:extLst>
                    <a:ext uri="{9D8B030D-6E8A-4147-A177-3AD203B41FA5}">
                      <a16:colId xmlns:a16="http://schemas.microsoft.com/office/drawing/2014/main" val="586048455"/>
                    </a:ext>
                  </a:extLst>
                </a:gridCol>
                <a:gridCol w="3845859">
                  <a:extLst>
                    <a:ext uri="{9D8B030D-6E8A-4147-A177-3AD203B41FA5}">
                      <a16:colId xmlns:a16="http://schemas.microsoft.com/office/drawing/2014/main" val="79579912"/>
                    </a:ext>
                  </a:extLst>
                </a:gridCol>
                <a:gridCol w="3702425">
                  <a:extLst>
                    <a:ext uri="{9D8B030D-6E8A-4147-A177-3AD203B41FA5}">
                      <a16:colId xmlns:a16="http://schemas.microsoft.com/office/drawing/2014/main" val="20952870"/>
                    </a:ext>
                  </a:extLst>
                </a:gridCol>
              </a:tblGrid>
              <a:tr h="33394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Encryption type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Description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Common algorithms and uses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33570534"/>
                  </a:ext>
                </a:extLst>
              </a:tr>
              <a:tr h="5283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Symmetric key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Uses a single key to encrypt and decrypt data.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DES, Triple DES, RC2; used for encrypting large amounts of data.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858492444"/>
                  </a:ext>
                </a:extLst>
              </a:tr>
              <a:tr h="77539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Asymmetric key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Uses a mathematically related public/private key pair; also known as public key encryption.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RSA enables secure key exchange. Diffie/Hellman explains the concept of key exchange.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450486142"/>
                  </a:ext>
                </a:extLst>
              </a:tr>
              <a:tr h="77539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One way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 one-way encryption algorithm produces ciphertext that cannot be taken BACK to the original plaintext.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Used for signing data and transactions.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19818101"/>
                  </a:ext>
                </a:extLst>
              </a:tr>
              <a:tr h="102242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Hash function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 smaller numerical representation of the plaintext.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 hash of a message is encrypted using one way encryption to become the signature for that message.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808600791"/>
                  </a:ext>
                </a:extLst>
              </a:tr>
              <a:tr h="77539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Applied encryption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Uses a combination of symmetric, asymmetric, and one-way encryption for enhanced security.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Email, credit card encoding, S/MIME and SSL protocols, SETs, payment gateways.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8288411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2FCA368-4868-804D-3FF0-95BB9D579C78}"/>
              </a:ext>
            </a:extLst>
          </p:cNvPr>
          <p:cNvSpPr txBox="1"/>
          <p:nvPr/>
        </p:nvSpPr>
        <p:spPr>
          <a:xfrm>
            <a:off x="215153" y="6472518"/>
            <a:ext cx="8474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</a:rPr>
              <a:t>https://www.seotrance.com/ecommerce-implementation/module4/encryption-methods-types.php</a:t>
            </a:r>
          </a:p>
        </p:txBody>
      </p:sp>
    </p:spTree>
    <p:extLst>
      <p:ext uri="{BB962C8B-B14F-4D97-AF65-F5344CB8AC3E}">
        <p14:creationId xmlns:p14="http://schemas.microsoft.com/office/powerpoint/2010/main" val="2573432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gning a document&#10;&#10;Description automatically generated">
            <a:extLst>
              <a:ext uri="{FF2B5EF4-FFF2-40B4-BE49-F238E27FC236}">
                <a16:creationId xmlns:a16="http://schemas.microsoft.com/office/drawing/2014/main" id="{10AA96B2-23BF-B3AF-F5A6-B7F4119C89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21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E8F88-828F-CBAF-D779-BF2BF2983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KONTRAK DIGITAL, DIGITAL SIGNATURE, BLIND SIGNATURE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461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D75B-AAD6-3965-5E5B-093032487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Kontrak</a:t>
            </a:r>
            <a:r>
              <a:rPr lang="en-US"/>
              <a:t> Digital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1B80C-160D-074C-E006-8ED60E7FA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err="1"/>
              <a:t>Kontrak</a:t>
            </a:r>
            <a:r>
              <a:rPr lang="en-US"/>
              <a:t> </a:t>
            </a:r>
            <a:r>
              <a:rPr lang="en-US" err="1"/>
              <a:t>elektronik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</a:t>
            </a:r>
            <a:r>
              <a:rPr lang="en-US" err="1"/>
              <a:t>perjanjian</a:t>
            </a:r>
            <a:r>
              <a:rPr lang="en-US"/>
              <a:t> yang </a:t>
            </a:r>
            <a:r>
              <a:rPr lang="en-US" err="1"/>
              <a:t>dirumuskan</a:t>
            </a:r>
            <a:r>
              <a:rPr lang="en-US"/>
              <a:t> </a:t>
            </a:r>
            <a:r>
              <a:rPr lang="en-US" err="1"/>
              <a:t>secara</a:t>
            </a:r>
            <a:r>
              <a:rPr lang="en-US"/>
              <a:t> online. Para </a:t>
            </a:r>
            <a:r>
              <a:rPr lang="en-US" err="1"/>
              <a:t>pihak</a:t>
            </a:r>
            <a:r>
              <a:rPr lang="en-US"/>
              <a:t> </a:t>
            </a:r>
            <a:r>
              <a:rPr lang="en-US" err="1"/>
              <a:t>berinteraksi</a:t>
            </a:r>
            <a:r>
              <a:rPr lang="en-US"/>
              <a:t> </a:t>
            </a:r>
            <a:r>
              <a:rPr lang="en-US" err="1"/>
              <a:t>satu</a:t>
            </a:r>
            <a:r>
              <a:rPr lang="en-US"/>
              <a:t> </a:t>
            </a:r>
            <a:r>
              <a:rPr lang="en-US" err="1"/>
              <a:t>sama</a:t>
            </a:r>
            <a:r>
              <a:rPr lang="en-US"/>
              <a:t> lain </a:t>
            </a:r>
            <a:r>
              <a:rPr lang="en-US" err="1"/>
              <a:t>dalam</a:t>
            </a:r>
            <a:r>
              <a:rPr lang="en-US"/>
              <a:t> format digital, </a:t>
            </a:r>
            <a:r>
              <a:rPr lang="en-US" err="1"/>
              <a:t>bukan</a:t>
            </a:r>
            <a:r>
              <a:rPr lang="en-US"/>
              <a:t> </a:t>
            </a:r>
            <a:r>
              <a:rPr lang="en-US" err="1"/>
              <a:t>secara</a:t>
            </a:r>
            <a:r>
              <a:rPr lang="en-US"/>
              <a:t> </a:t>
            </a:r>
            <a:r>
              <a:rPr lang="en-US" err="1"/>
              <a:t>langsung</a:t>
            </a:r>
            <a:r>
              <a:rPr lang="en-US"/>
              <a:t> (</a:t>
            </a:r>
            <a:r>
              <a:rPr lang="en-US" err="1"/>
              <a:t>kertas&amp;pena</a:t>
            </a:r>
            <a:r>
              <a:rPr lang="en-US"/>
              <a:t>) </a:t>
            </a:r>
            <a:r>
              <a:rPr lang="en-US" err="1"/>
              <a:t>atau</a:t>
            </a:r>
            <a:r>
              <a:rPr lang="en-US"/>
              <a:t> </a:t>
            </a:r>
            <a:r>
              <a:rPr lang="en-US" err="1"/>
              <a:t>melalui</a:t>
            </a:r>
            <a:r>
              <a:rPr lang="en-US"/>
              <a:t> </a:t>
            </a:r>
            <a:r>
              <a:rPr lang="en-US" err="1"/>
              <a:t>telepon</a:t>
            </a:r>
            <a:endParaRPr lang="en-US"/>
          </a:p>
          <a:p>
            <a:pPr algn="just"/>
            <a:r>
              <a:rPr lang="en-US" err="1"/>
              <a:t>Undang-undang</a:t>
            </a:r>
            <a:r>
              <a:rPr lang="en-US"/>
              <a:t> federal </a:t>
            </a:r>
            <a:r>
              <a:rPr lang="en-US" err="1"/>
              <a:t>seperti</a:t>
            </a:r>
            <a:r>
              <a:rPr lang="en-US"/>
              <a:t> UU ESIGN </a:t>
            </a:r>
            <a:r>
              <a:rPr lang="en-US" err="1"/>
              <a:t>menjadikan</a:t>
            </a:r>
            <a:r>
              <a:rPr lang="en-US"/>
              <a:t> </a:t>
            </a:r>
            <a:r>
              <a:rPr lang="en-US" err="1"/>
              <a:t>kontrak</a:t>
            </a:r>
            <a:r>
              <a:rPr lang="en-US"/>
              <a:t> digital </a:t>
            </a:r>
            <a:r>
              <a:rPr lang="en-US" err="1"/>
              <a:t>sama</a:t>
            </a:r>
            <a:r>
              <a:rPr lang="en-US"/>
              <a:t> </a:t>
            </a:r>
            <a:r>
              <a:rPr lang="en-US" err="1"/>
              <a:t>mengikatnya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kontrak</a:t>
            </a:r>
            <a:r>
              <a:rPr lang="en-US"/>
              <a:t> </a:t>
            </a:r>
            <a:r>
              <a:rPr lang="en-US" err="1"/>
              <a:t>tradisional</a:t>
            </a:r>
            <a:r>
              <a:rPr lang="en-US"/>
              <a:t>, </a:t>
            </a:r>
            <a:r>
              <a:rPr lang="en-US" err="1"/>
              <a:t>namun</a:t>
            </a:r>
            <a:r>
              <a:rPr lang="en-US"/>
              <a:t> </a:t>
            </a:r>
            <a:r>
              <a:rPr lang="en-US" err="1"/>
              <a:t>memerlukan</a:t>
            </a:r>
            <a:r>
              <a:rPr lang="en-US"/>
              <a:t> </a:t>
            </a:r>
            <a:r>
              <a:rPr lang="en-US" err="1"/>
              <a:t>pelacakan</a:t>
            </a:r>
            <a:r>
              <a:rPr lang="en-US"/>
              <a:t> dan </a:t>
            </a:r>
            <a:r>
              <a:rPr lang="en-US" err="1"/>
              <a:t>pencatatan</a:t>
            </a:r>
            <a:r>
              <a:rPr lang="en-US"/>
              <a:t> yang </a:t>
            </a:r>
            <a:r>
              <a:rPr lang="en-US" err="1"/>
              <a:t>tepat</a:t>
            </a:r>
            <a:r>
              <a:rPr lang="en-US"/>
              <a:t>.</a:t>
            </a:r>
          </a:p>
          <a:p>
            <a:pPr algn="just"/>
            <a:r>
              <a:rPr lang="en-US" err="1"/>
              <a:t>Beberapa</a:t>
            </a:r>
            <a:r>
              <a:rPr lang="en-US"/>
              <a:t> </a:t>
            </a:r>
            <a:r>
              <a:rPr lang="en-US" err="1"/>
              <a:t>unsur-unsur</a:t>
            </a:r>
            <a:r>
              <a:rPr lang="en-US"/>
              <a:t> </a:t>
            </a:r>
            <a:r>
              <a:rPr lang="en-US" err="1"/>
              <a:t>penting</a:t>
            </a:r>
            <a:r>
              <a:rPr lang="en-US"/>
              <a:t> </a:t>
            </a:r>
            <a:r>
              <a:rPr lang="en-US" err="1"/>
              <a:t>kesepakatan</a:t>
            </a:r>
            <a:r>
              <a:rPr lang="en-US"/>
              <a:t> </a:t>
            </a:r>
            <a:r>
              <a:rPr lang="en-US" err="1"/>
              <a:t>antara</a:t>
            </a:r>
            <a:r>
              <a:rPr lang="en-US"/>
              <a:t> dua </a:t>
            </a:r>
            <a:r>
              <a:rPr lang="en-US" err="1"/>
              <a:t>individu</a:t>
            </a:r>
            <a:r>
              <a:rPr lang="en-US"/>
              <a:t> </a:t>
            </a:r>
            <a:r>
              <a:rPr lang="en-US" err="1"/>
              <a:t>atau</a:t>
            </a:r>
            <a:r>
              <a:rPr lang="en-US"/>
              <a:t> </a:t>
            </a:r>
            <a:r>
              <a:rPr lang="en-US" err="1"/>
              <a:t>perusahaan</a:t>
            </a:r>
            <a:r>
              <a:rPr lang="en-US"/>
              <a:t> </a:t>
            </a:r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menciptakan</a:t>
            </a:r>
            <a:r>
              <a:rPr lang="en-US"/>
              <a:t> </a:t>
            </a:r>
            <a:r>
              <a:rPr lang="en-US" err="1"/>
              <a:t>kewajiban</a:t>
            </a:r>
            <a:r>
              <a:rPr lang="en-US"/>
              <a:t> </a:t>
            </a:r>
            <a:r>
              <a:rPr lang="en-US" err="1"/>
              <a:t>bersama</a:t>
            </a:r>
            <a:r>
              <a:rPr lang="en-US"/>
              <a:t> yang </a:t>
            </a:r>
            <a:r>
              <a:rPr lang="en-US" err="1"/>
              <a:t>mengikat</a:t>
            </a:r>
            <a:r>
              <a:rPr lang="en-US"/>
              <a:t>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err="1"/>
              <a:t>Komitmen</a:t>
            </a:r>
            <a:r>
              <a:rPr lang="en-US"/>
              <a:t> : </a:t>
            </a:r>
            <a:r>
              <a:rPr lang="en-US" err="1"/>
              <a:t>kedua</a:t>
            </a:r>
            <a:r>
              <a:rPr lang="en-US"/>
              <a:t> </a:t>
            </a:r>
            <a:r>
              <a:rPr lang="en-US" err="1"/>
              <a:t>belah</a:t>
            </a:r>
            <a:r>
              <a:rPr lang="en-US"/>
              <a:t> </a:t>
            </a:r>
            <a:r>
              <a:rPr lang="en-US" err="1"/>
              <a:t>pihak</a:t>
            </a:r>
            <a:r>
              <a:rPr lang="en-US"/>
              <a:t> </a:t>
            </a:r>
            <a:r>
              <a:rPr lang="en-US" err="1"/>
              <a:t>terikat</a:t>
            </a:r>
            <a:r>
              <a:rPr lang="en-US"/>
              <a:t> oleh </a:t>
            </a:r>
            <a:r>
              <a:rPr lang="en-US" err="1"/>
              <a:t>kontrak</a:t>
            </a:r>
            <a:r>
              <a:rPr lang="en-US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dapat</a:t>
            </a:r>
            <a:r>
              <a:rPr lang="en-US"/>
              <a:t> </a:t>
            </a:r>
            <a:r>
              <a:rPr lang="en-US" err="1"/>
              <a:t>dipalsukan</a:t>
            </a:r>
            <a:r>
              <a:rPr lang="en-US"/>
              <a:t> :  </a:t>
            </a:r>
            <a:r>
              <a:rPr lang="sv-SE"/>
              <a:t>Tanda tangan kontrak harus dapat dibuktikan keasliannyaTanda tangan kontrak harus dapat dibuktikan keasliannya</a:t>
            </a:r>
          </a:p>
          <a:p>
            <a:pPr algn="just"/>
            <a:r>
              <a:rPr lang="sv-SE"/>
              <a:t>Solusi agar kepercayaan antar kedua pihak semakin kuat, bisa menggunakan pihak ketiga (arbitrator)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6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3384B-1322-0911-88A7-34CA0C28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77117" cy="1325563"/>
          </a:xfrm>
        </p:spPr>
        <p:txBody>
          <a:bodyPr/>
          <a:lstStyle/>
          <a:p>
            <a:r>
              <a:rPr lang="en-US"/>
              <a:t>Digital Signature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69FDB-068C-56B7-614F-D3AEC304E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7118" cy="4351338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Masih </a:t>
            </a:r>
            <a:r>
              <a:rPr lang="en-US" err="1"/>
              <a:t>ingat</a:t>
            </a:r>
            <a:r>
              <a:rPr lang="en-US"/>
              <a:t> 4 </a:t>
            </a:r>
            <a:r>
              <a:rPr lang="en-US" err="1"/>
              <a:t>layanan</a:t>
            </a:r>
            <a:r>
              <a:rPr lang="en-US"/>
              <a:t> </a:t>
            </a:r>
            <a:r>
              <a:rPr lang="en-US" err="1"/>
              <a:t>kriptografi</a:t>
            </a:r>
            <a:r>
              <a:rPr lang="en-US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err="1"/>
              <a:t>Kerahasiaan</a:t>
            </a:r>
            <a:r>
              <a:rPr lang="en-US"/>
              <a:t> </a:t>
            </a:r>
            <a:r>
              <a:rPr lang="en-US" err="1"/>
              <a:t>pesan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 err="1"/>
              <a:t>Integritas</a:t>
            </a:r>
            <a:r>
              <a:rPr lang="en-US"/>
              <a:t>/</a:t>
            </a:r>
            <a:r>
              <a:rPr lang="en-US" err="1"/>
              <a:t>keaslian</a:t>
            </a:r>
            <a:r>
              <a:rPr lang="en-US"/>
              <a:t> </a:t>
            </a:r>
            <a:r>
              <a:rPr lang="en-US" err="1"/>
              <a:t>pesan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 err="1"/>
              <a:t>Otentikasi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Anti-</a:t>
            </a:r>
            <a:r>
              <a:rPr lang="en-US" err="1"/>
              <a:t>penyangkalan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r>
              <a:rPr lang="en-US" err="1"/>
              <a:t>Layanan</a:t>
            </a:r>
            <a:r>
              <a:rPr lang="en-US"/>
              <a:t> 1 </a:t>
            </a:r>
            <a:r>
              <a:rPr lang="en-US" err="1"/>
              <a:t>dilakukan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enkripsi</a:t>
            </a:r>
            <a:r>
              <a:rPr lang="en-US"/>
              <a:t>/</a:t>
            </a:r>
            <a:r>
              <a:rPr lang="en-US" err="1"/>
              <a:t>dekripsi</a:t>
            </a:r>
            <a:r>
              <a:rPr lang="en-US"/>
              <a:t> </a:t>
            </a:r>
            <a:r>
              <a:rPr lang="en-US" err="1"/>
              <a:t>pesan</a:t>
            </a:r>
            <a:endParaRPr lang="en-US"/>
          </a:p>
          <a:p>
            <a:r>
              <a:rPr lang="en-US" err="1"/>
              <a:t>Layanan</a:t>
            </a:r>
            <a:r>
              <a:rPr lang="en-US"/>
              <a:t> 2 </a:t>
            </a:r>
            <a:r>
              <a:rPr lang="en-US" err="1"/>
              <a:t>dilakukan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fungsi</a:t>
            </a:r>
            <a:r>
              <a:rPr lang="en-US"/>
              <a:t> hash</a:t>
            </a:r>
          </a:p>
          <a:p>
            <a:r>
              <a:rPr lang="en-US" err="1"/>
              <a:t>Layanan</a:t>
            </a:r>
            <a:r>
              <a:rPr lang="en-US"/>
              <a:t> 3 dan 4 </a:t>
            </a:r>
            <a:r>
              <a:rPr lang="en-US" err="1"/>
              <a:t>dilakukan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tanda</a:t>
            </a:r>
            <a:r>
              <a:rPr lang="en-US"/>
              <a:t> </a:t>
            </a:r>
            <a:r>
              <a:rPr lang="en-US" err="1"/>
              <a:t>tangan</a:t>
            </a:r>
            <a:r>
              <a:rPr lang="en-US"/>
              <a:t> digital (digital signature)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4ADDCE-4D4D-DAFC-3250-5C9A80D09599}"/>
              </a:ext>
            </a:extLst>
          </p:cNvPr>
          <p:cNvSpPr txBox="1"/>
          <p:nvPr/>
        </p:nvSpPr>
        <p:spPr>
          <a:xfrm>
            <a:off x="147779" y="6492875"/>
            <a:ext cx="782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https://informatika.stei.itb.ac.id/~rinaldi.munir/Kriptografi/2022-2023/28-Tanda-tangan-digital-2023.pdf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D82EBB-09A1-9A81-93CA-0E39CC80179A}"/>
              </a:ext>
            </a:extLst>
          </p:cNvPr>
          <p:cNvSpPr txBox="1">
            <a:spLocks/>
          </p:cNvSpPr>
          <p:nvPr/>
        </p:nvSpPr>
        <p:spPr>
          <a:xfrm>
            <a:off x="6096000" y="229441"/>
            <a:ext cx="5177118" cy="3374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err="1"/>
              <a:t>Fungsi</a:t>
            </a:r>
            <a:r>
              <a:rPr lang="en-US" sz="2400"/>
              <a:t> </a:t>
            </a:r>
            <a:r>
              <a:rPr lang="en-US" sz="2400" err="1"/>
              <a:t>tanda</a:t>
            </a:r>
            <a:r>
              <a:rPr lang="en-US" sz="2400"/>
              <a:t> </a:t>
            </a:r>
            <a:r>
              <a:rPr lang="en-US" sz="2400" err="1"/>
              <a:t>tangan</a:t>
            </a:r>
            <a:r>
              <a:rPr lang="en-US" sz="2400"/>
              <a:t> pada </a:t>
            </a:r>
            <a:r>
              <a:rPr lang="en-US" sz="2400" err="1"/>
              <a:t>dokumen</a:t>
            </a:r>
            <a:r>
              <a:rPr lang="en-US" sz="2400"/>
              <a:t> </a:t>
            </a:r>
            <a:r>
              <a:rPr lang="en-US" sz="2400" err="1"/>
              <a:t>kertas</a:t>
            </a:r>
            <a:r>
              <a:rPr lang="en-US" sz="2400"/>
              <a:t> juga </a:t>
            </a:r>
            <a:r>
              <a:rPr lang="en-US" sz="2400" err="1"/>
              <a:t>diterapkan</a:t>
            </a:r>
            <a:r>
              <a:rPr lang="en-US" sz="2400"/>
              <a:t> </a:t>
            </a:r>
            <a:r>
              <a:rPr lang="en-US" sz="2400" err="1"/>
              <a:t>untuk</a:t>
            </a:r>
            <a:r>
              <a:rPr lang="en-US" sz="2400"/>
              <a:t> </a:t>
            </a:r>
            <a:r>
              <a:rPr lang="en-US" sz="2400" err="1"/>
              <a:t>otentikasi</a:t>
            </a:r>
            <a:r>
              <a:rPr lang="en-US" sz="2400"/>
              <a:t> pada data digital (</a:t>
            </a:r>
            <a:r>
              <a:rPr lang="en-US" sz="2400" err="1"/>
              <a:t>pesan</a:t>
            </a:r>
            <a:r>
              <a:rPr lang="en-US" sz="2400"/>
              <a:t>, </a:t>
            </a:r>
            <a:r>
              <a:rPr lang="en-US" sz="2400" err="1"/>
              <a:t>dokumen</a:t>
            </a:r>
            <a:r>
              <a:rPr lang="en-US" sz="2400"/>
              <a:t> </a:t>
            </a:r>
            <a:r>
              <a:rPr lang="en-US" sz="2400" err="1"/>
              <a:t>elektronik</a:t>
            </a:r>
            <a:r>
              <a:rPr lang="en-US" sz="2400"/>
              <a:t>).</a:t>
            </a:r>
          </a:p>
          <a:p>
            <a:r>
              <a:rPr lang="en-US" sz="2400"/>
              <a:t>Tanda-</a:t>
            </a:r>
            <a:r>
              <a:rPr lang="en-US" sz="2400" err="1"/>
              <a:t>tangan</a:t>
            </a:r>
            <a:r>
              <a:rPr lang="en-US" sz="2400"/>
              <a:t> digital di </a:t>
            </a:r>
            <a:r>
              <a:rPr lang="en-US" sz="2400" err="1"/>
              <a:t>dalam</a:t>
            </a:r>
            <a:r>
              <a:rPr lang="en-US" sz="2400"/>
              <a:t> </a:t>
            </a:r>
            <a:r>
              <a:rPr lang="en-US" sz="2400" err="1"/>
              <a:t>konteks</a:t>
            </a:r>
            <a:r>
              <a:rPr lang="en-US" sz="2400"/>
              <a:t> </a:t>
            </a:r>
            <a:r>
              <a:rPr lang="en-US" sz="2400" err="1"/>
              <a:t>kriptografi</a:t>
            </a:r>
            <a:r>
              <a:rPr lang="en-US" sz="2400"/>
              <a:t> </a:t>
            </a:r>
            <a:r>
              <a:rPr lang="en-US" sz="2400" err="1"/>
              <a:t>tidak</a:t>
            </a:r>
            <a:r>
              <a:rPr lang="en-US" sz="2400"/>
              <a:t> </a:t>
            </a:r>
            <a:r>
              <a:rPr lang="en-US" sz="2400" err="1"/>
              <a:t>sama</a:t>
            </a:r>
            <a:r>
              <a:rPr lang="en-US" sz="2400"/>
              <a:t> </a:t>
            </a:r>
            <a:r>
              <a:rPr lang="en-US" sz="2400" err="1"/>
              <a:t>dengan</a:t>
            </a:r>
            <a:r>
              <a:rPr lang="en-US" sz="2400"/>
              <a:t> </a:t>
            </a:r>
            <a:r>
              <a:rPr lang="en-US" sz="2400" err="1"/>
              <a:t>tandatangan</a:t>
            </a:r>
            <a:r>
              <a:rPr lang="en-US" sz="2400"/>
              <a:t> yang di-</a:t>
            </a:r>
            <a:r>
              <a:rPr lang="en-US" sz="2400" err="1"/>
              <a:t>digitisasi</a:t>
            </a:r>
            <a:r>
              <a:rPr lang="en-US" sz="2400"/>
              <a:t> (digitized signature) </a:t>
            </a:r>
            <a:r>
              <a:rPr lang="en-US" sz="2400" err="1"/>
              <a:t>dengan</a:t>
            </a:r>
            <a:r>
              <a:rPr lang="en-US" sz="2400"/>
              <a:t> </a:t>
            </a:r>
            <a:r>
              <a:rPr lang="en-US" sz="2400" err="1"/>
              <a:t>cara</a:t>
            </a:r>
            <a:r>
              <a:rPr lang="en-US" sz="2400"/>
              <a:t> </a:t>
            </a:r>
            <a:r>
              <a:rPr lang="en-US" sz="2400" err="1"/>
              <a:t>dipindai</a:t>
            </a:r>
            <a:r>
              <a:rPr lang="en-US" sz="2400"/>
              <a:t> </a:t>
            </a:r>
            <a:r>
              <a:rPr lang="en-US" sz="2400" err="1"/>
              <a:t>atau</a:t>
            </a:r>
            <a:r>
              <a:rPr lang="en-US" sz="2400"/>
              <a:t> </a:t>
            </a:r>
            <a:r>
              <a:rPr lang="en-US" sz="2400" err="1"/>
              <a:t>difoto</a:t>
            </a:r>
            <a:r>
              <a:rPr lang="en-US" sz="240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66DE2-AF1E-FE93-3826-36B8B9CD5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317" y="3429000"/>
            <a:ext cx="3062785" cy="2176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0E5116-C01F-8CD8-781D-85589E2C3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436" y="4148606"/>
            <a:ext cx="3062785" cy="241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1C417-9D1B-5ED3-EF82-AC8D81411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59" y="461542"/>
            <a:ext cx="5374341" cy="5934916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Tanda-</a:t>
            </a:r>
            <a:r>
              <a:rPr lang="en-US" err="1"/>
              <a:t>tangan</a:t>
            </a:r>
            <a:r>
              <a:rPr lang="en-US"/>
              <a:t> digital </a:t>
            </a:r>
            <a:r>
              <a:rPr lang="en-US" err="1"/>
              <a:t>adalah</a:t>
            </a:r>
            <a:r>
              <a:rPr lang="en-US"/>
              <a:t> </a:t>
            </a:r>
            <a:r>
              <a:rPr lang="en-US" err="1"/>
              <a:t>nilai</a:t>
            </a:r>
            <a:r>
              <a:rPr lang="en-US"/>
              <a:t> </a:t>
            </a:r>
            <a:r>
              <a:rPr lang="en-US" err="1"/>
              <a:t>kriptografis</a:t>
            </a:r>
            <a:r>
              <a:rPr lang="en-US"/>
              <a:t> yang </a:t>
            </a:r>
            <a:r>
              <a:rPr lang="en-US" err="1"/>
              <a:t>bergantung</a:t>
            </a:r>
            <a:r>
              <a:rPr lang="en-US"/>
              <a:t> pada  </a:t>
            </a:r>
            <a:r>
              <a:rPr lang="en-US" err="1"/>
              <a:t>isi</a:t>
            </a:r>
            <a:r>
              <a:rPr lang="en-US"/>
              <a:t> </a:t>
            </a:r>
            <a:r>
              <a:rPr lang="en-US" err="1"/>
              <a:t>pesan</a:t>
            </a:r>
            <a:r>
              <a:rPr lang="en-US"/>
              <a:t> dan </a:t>
            </a:r>
            <a:r>
              <a:rPr lang="en-US" err="1"/>
              <a:t>kunci</a:t>
            </a:r>
            <a:r>
              <a:rPr lang="en-US"/>
              <a:t>.</a:t>
            </a:r>
          </a:p>
          <a:p>
            <a:r>
              <a:rPr lang="en-US"/>
              <a:t>Tanda-</a:t>
            </a:r>
            <a:r>
              <a:rPr lang="en-US" err="1"/>
              <a:t>tangan</a:t>
            </a:r>
            <a:r>
              <a:rPr lang="en-US"/>
              <a:t> </a:t>
            </a:r>
            <a:r>
              <a:rPr lang="en-US" err="1"/>
              <a:t>seseorang</a:t>
            </a:r>
            <a:r>
              <a:rPr lang="en-US"/>
              <a:t> pada </a:t>
            </a:r>
            <a:r>
              <a:rPr lang="en-US" err="1"/>
              <a:t>dokumen</a:t>
            </a:r>
            <a:r>
              <a:rPr lang="en-US"/>
              <a:t> </a:t>
            </a:r>
            <a:r>
              <a:rPr lang="en-US" err="1"/>
              <a:t>cetak</a:t>
            </a:r>
            <a:r>
              <a:rPr lang="en-US"/>
              <a:t> </a:t>
            </a:r>
            <a:r>
              <a:rPr lang="en-US" err="1"/>
              <a:t>selalu</a:t>
            </a:r>
            <a:r>
              <a:rPr lang="en-US"/>
              <a:t> </a:t>
            </a:r>
            <a:r>
              <a:rPr lang="en-US" err="1"/>
              <a:t>sama</a:t>
            </a:r>
            <a:r>
              <a:rPr lang="en-US"/>
              <a:t>, </a:t>
            </a:r>
            <a:r>
              <a:rPr lang="en-US" err="1"/>
              <a:t>apapun</a:t>
            </a:r>
            <a:r>
              <a:rPr lang="en-US"/>
              <a:t> </a:t>
            </a:r>
            <a:r>
              <a:rPr lang="en-US" err="1"/>
              <a:t>isi</a:t>
            </a:r>
            <a:r>
              <a:rPr lang="en-US"/>
              <a:t> </a:t>
            </a:r>
            <a:r>
              <a:rPr lang="en-US" err="1"/>
              <a:t>dokumennya</a:t>
            </a:r>
            <a:r>
              <a:rPr lang="en-US"/>
              <a:t>.</a:t>
            </a:r>
          </a:p>
          <a:p>
            <a:r>
              <a:rPr lang="en-US" err="1"/>
              <a:t>Sedangkan</a:t>
            </a:r>
            <a:r>
              <a:rPr lang="en-US"/>
              <a:t> </a:t>
            </a:r>
            <a:r>
              <a:rPr lang="en-US" err="1"/>
              <a:t>tanda-tangan</a:t>
            </a:r>
            <a:r>
              <a:rPr lang="en-US"/>
              <a:t> digital </a:t>
            </a:r>
            <a:r>
              <a:rPr lang="en-US" err="1"/>
              <a:t>selalu</a:t>
            </a:r>
            <a:r>
              <a:rPr lang="en-US"/>
              <a:t> </a:t>
            </a:r>
            <a:r>
              <a:rPr lang="en-US" err="1"/>
              <a:t>berbeda-beda</a:t>
            </a:r>
            <a:r>
              <a:rPr lang="en-US"/>
              <a:t> </a:t>
            </a:r>
            <a:r>
              <a:rPr lang="en-US" err="1"/>
              <a:t>antara</a:t>
            </a:r>
            <a:r>
              <a:rPr lang="en-US"/>
              <a:t> </a:t>
            </a:r>
            <a:r>
              <a:rPr lang="en-US" err="1"/>
              <a:t>satu</a:t>
            </a:r>
            <a:r>
              <a:rPr lang="en-US"/>
              <a:t> </a:t>
            </a:r>
            <a:r>
              <a:rPr lang="en-US" err="1"/>
              <a:t>pesan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pesan</a:t>
            </a:r>
            <a:r>
              <a:rPr lang="en-US"/>
              <a:t> lain, dan/</a:t>
            </a:r>
            <a:r>
              <a:rPr lang="en-US" err="1"/>
              <a:t>atau</a:t>
            </a:r>
            <a:r>
              <a:rPr lang="en-US"/>
              <a:t> </a:t>
            </a:r>
            <a:r>
              <a:rPr lang="en-US" err="1"/>
              <a:t>antara</a:t>
            </a:r>
            <a:r>
              <a:rPr lang="en-US"/>
              <a:t> </a:t>
            </a:r>
            <a:r>
              <a:rPr lang="en-US" err="1"/>
              <a:t>satu</a:t>
            </a:r>
            <a:r>
              <a:rPr lang="en-US"/>
              <a:t> </a:t>
            </a:r>
            <a:r>
              <a:rPr lang="en-US" err="1"/>
              <a:t>kunci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kunci</a:t>
            </a:r>
            <a:r>
              <a:rPr lang="en-US"/>
              <a:t> yang lain.</a:t>
            </a:r>
          </a:p>
          <a:p>
            <a:r>
              <a:rPr lang="en-US"/>
              <a:t>2 proses </a:t>
            </a:r>
            <a:r>
              <a:rPr lang="en-US" err="1"/>
              <a:t>dalam</a:t>
            </a:r>
            <a:r>
              <a:rPr lang="en-US"/>
              <a:t> </a:t>
            </a:r>
            <a:r>
              <a:rPr lang="en-US" err="1"/>
              <a:t>tanda-tangan</a:t>
            </a:r>
            <a:r>
              <a:rPr lang="en-US"/>
              <a:t> digital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err="1"/>
              <a:t>Menandatangani</a:t>
            </a:r>
            <a:r>
              <a:rPr lang="en-US" sz="2600"/>
              <a:t> </a:t>
            </a:r>
            <a:r>
              <a:rPr lang="en-US" sz="2600" err="1"/>
              <a:t>pesan</a:t>
            </a:r>
            <a:r>
              <a:rPr lang="en-US" sz="2600"/>
              <a:t> (signing) : </a:t>
            </a:r>
            <a:r>
              <a:rPr lang="en-US" sz="2600" err="1"/>
              <a:t>memberi</a:t>
            </a:r>
            <a:r>
              <a:rPr lang="en-US" sz="2600"/>
              <a:t> </a:t>
            </a:r>
            <a:r>
              <a:rPr lang="en-US" sz="2600" err="1"/>
              <a:t>tanda</a:t>
            </a:r>
            <a:r>
              <a:rPr lang="en-US" sz="2600"/>
              <a:t> </a:t>
            </a:r>
            <a:r>
              <a:rPr lang="en-US" sz="2600" err="1"/>
              <a:t>tangan</a:t>
            </a:r>
            <a:r>
              <a:rPr lang="en-US" sz="2600"/>
              <a:t> digital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err="1"/>
              <a:t>Memverifikasi</a:t>
            </a:r>
            <a:r>
              <a:rPr lang="en-US" sz="2600"/>
              <a:t> </a:t>
            </a:r>
            <a:r>
              <a:rPr lang="en-US" sz="2600" err="1"/>
              <a:t>pesan</a:t>
            </a:r>
            <a:r>
              <a:rPr lang="en-US" sz="2600"/>
              <a:t> (verification) : </a:t>
            </a:r>
            <a:r>
              <a:rPr lang="en-US" sz="2600" err="1"/>
              <a:t>memeriksa</a:t>
            </a:r>
            <a:r>
              <a:rPr lang="en-US" sz="2600"/>
              <a:t> </a:t>
            </a:r>
            <a:r>
              <a:rPr lang="en-US" sz="2600" err="1"/>
              <a:t>ke-absahan</a:t>
            </a:r>
            <a:r>
              <a:rPr lang="en-US" sz="2600"/>
              <a:t> digital signature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D1CD94A-9552-F587-313F-DB593E7DD6F5}"/>
              </a:ext>
            </a:extLst>
          </p:cNvPr>
          <p:cNvSpPr txBox="1">
            <a:spLocks/>
          </p:cNvSpPr>
          <p:nvPr/>
        </p:nvSpPr>
        <p:spPr>
          <a:xfrm>
            <a:off x="6414247" y="461542"/>
            <a:ext cx="5374341" cy="5934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Bagaimana</a:t>
            </a:r>
            <a:r>
              <a:rPr lang="en-US"/>
              <a:t> </a:t>
            </a:r>
            <a:r>
              <a:rPr lang="en-US" err="1"/>
              <a:t>cara</a:t>
            </a:r>
            <a:r>
              <a:rPr lang="en-US"/>
              <a:t> </a:t>
            </a:r>
            <a:r>
              <a:rPr lang="en-US" err="1"/>
              <a:t>menandatangani</a:t>
            </a:r>
            <a:r>
              <a:rPr lang="en-US"/>
              <a:t> </a:t>
            </a:r>
            <a:r>
              <a:rPr lang="en-US" err="1"/>
              <a:t>pesan</a:t>
            </a:r>
            <a:r>
              <a:rPr lang="en-US"/>
              <a:t>? </a:t>
            </a:r>
          </a:p>
          <a:p>
            <a:pPr marL="0" indent="0">
              <a:buNone/>
            </a:pPr>
            <a:r>
              <a:rPr lang="en-US" sz="2600"/>
              <a:t>Ada 2 </a:t>
            </a:r>
            <a:r>
              <a:rPr lang="en-US" sz="2600" err="1"/>
              <a:t>cara</a:t>
            </a:r>
            <a:r>
              <a:rPr lang="en-US" sz="2600"/>
              <a:t>, </a:t>
            </a:r>
            <a:r>
              <a:rPr lang="en-US" sz="2600" err="1"/>
              <a:t>yaitu</a:t>
            </a:r>
            <a:r>
              <a:rPr lang="en-US" sz="260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err="1"/>
              <a:t>Mengenkripsi</a:t>
            </a:r>
            <a:r>
              <a:rPr lang="en-US" sz="2600"/>
              <a:t> </a:t>
            </a:r>
            <a:r>
              <a:rPr lang="en-US" sz="2600" err="1"/>
              <a:t>pesan</a:t>
            </a:r>
            <a:r>
              <a:rPr lang="en-US" sz="2600"/>
              <a:t> – </a:t>
            </a:r>
            <a:r>
              <a:rPr lang="en-US" sz="2600" err="1"/>
              <a:t>khusus</a:t>
            </a:r>
            <a:r>
              <a:rPr lang="en-US" sz="2600"/>
              <a:t> </a:t>
            </a:r>
            <a:r>
              <a:rPr lang="en-US" sz="2600" err="1"/>
              <a:t>untuk</a:t>
            </a:r>
            <a:r>
              <a:rPr lang="en-US" sz="2600"/>
              <a:t> </a:t>
            </a:r>
            <a:r>
              <a:rPr lang="en-US" sz="2600" err="1"/>
              <a:t>pesan</a:t>
            </a:r>
            <a:r>
              <a:rPr lang="en-US" sz="2600"/>
              <a:t> </a:t>
            </a:r>
            <a:r>
              <a:rPr lang="en-US" sz="2600" err="1"/>
              <a:t>rahasia</a:t>
            </a:r>
            <a:endParaRPr lang="en-US" sz="2600"/>
          </a:p>
          <a:p>
            <a:pPr marL="514350" indent="-514350">
              <a:buFont typeface="+mj-lt"/>
              <a:buAutoNum type="arabicPeriod"/>
            </a:pPr>
            <a:r>
              <a:rPr lang="en-US" sz="2600" err="1"/>
              <a:t>Menggunakan</a:t>
            </a:r>
            <a:r>
              <a:rPr lang="en-US" sz="2600"/>
              <a:t> </a:t>
            </a:r>
            <a:r>
              <a:rPr lang="en-US" sz="2600" err="1"/>
              <a:t>kombinasi</a:t>
            </a:r>
            <a:r>
              <a:rPr lang="en-US" sz="2600"/>
              <a:t> </a:t>
            </a:r>
            <a:r>
              <a:rPr lang="en-US" sz="2600" err="1"/>
              <a:t>fungsi</a:t>
            </a:r>
            <a:r>
              <a:rPr lang="en-US" sz="2600"/>
              <a:t> hash dan </a:t>
            </a:r>
            <a:r>
              <a:rPr lang="en-US" sz="2600" err="1"/>
              <a:t>kunci</a:t>
            </a:r>
            <a:r>
              <a:rPr lang="en-US" sz="2600"/>
              <a:t> public – </a:t>
            </a:r>
            <a:r>
              <a:rPr lang="en-US" sz="2600" err="1"/>
              <a:t>untuk</a:t>
            </a:r>
            <a:r>
              <a:rPr lang="en-US" sz="2600"/>
              <a:t> </a:t>
            </a:r>
            <a:r>
              <a:rPr lang="en-US" sz="2600" err="1"/>
              <a:t>pesan</a:t>
            </a:r>
            <a:r>
              <a:rPr lang="en-US" sz="2600"/>
              <a:t> yang </a:t>
            </a:r>
            <a:r>
              <a:rPr lang="en-US" sz="2600" err="1"/>
              <a:t>tidak</a:t>
            </a:r>
            <a:r>
              <a:rPr lang="en-US" sz="2600"/>
              <a:t> </a:t>
            </a:r>
            <a:r>
              <a:rPr lang="en-US" sz="2600" err="1"/>
              <a:t>perlu</a:t>
            </a:r>
            <a:r>
              <a:rPr lang="en-US" sz="2600"/>
              <a:t> </a:t>
            </a:r>
            <a:r>
              <a:rPr lang="en-US" sz="2600" err="1"/>
              <a:t>rahasia</a:t>
            </a:r>
            <a:endParaRPr lang="en-US" sz="2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251C74-FD76-E514-76D2-0A97EAC8AB79}"/>
              </a:ext>
            </a:extLst>
          </p:cNvPr>
          <p:cNvSpPr txBox="1"/>
          <p:nvPr/>
        </p:nvSpPr>
        <p:spPr>
          <a:xfrm>
            <a:off x="147779" y="6492875"/>
            <a:ext cx="782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https://informatika.stei.itb.ac.id/~rinaldi.munir/Kriptografi/2022-2023/28-Tanda-tangan-digital-2023.pdf</a:t>
            </a:r>
          </a:p>
        </p:txBody>
      </p:sp>
    </p:spTree>
    <p:extLst>
      <p:ext uri="{BB962C8B-B14F-4D97-AF65-F5344CB8AC3E}">
        <p14:creationId xmlns:p14="http://schemas.microsoft.com/office/powerpoint/2010/main" val="171882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8D802-9616-D62D-B606-993FC6451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Penandatanganan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Mengenkripsi</a:t>
            </a:r>
            <a:r>
              <a:rPr lang="en-US"/>
              <a:t> </a:t>
            </a:r>
            <a:r>
              <a:rPr lang="en-US" err="1"/>
              <a:t>Pesan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E9355-FC60-B6EB-D66A-0757CB2B1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Enkripsi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algoritma</a:t>
            </a:r>
            <a:r>
              <a:rPr lang="en-US"/>
              <a:t> </a:t>
            </a:r>
            <a:r>
              <a:rPr lang="en-US" err="1"/>
              <a:t>kriptografi</a:t>
            </a:r>
            <a:r>
              <a:rPr lang="en-US"/>
              <a:t> </a:t>
            </a:r>
            <a:r>
              <a:rPr lang="en-US" err="1"/>
              <a:t>kunci-simetri</a:t>
            </a:r>
            <a:endParaRPr lang="en-US"/>
          </a:p>
          <a:p>
            <a:pPr marL="0" indent="0">
              <a:buNone/>
            </a:pPr>
            <a:r>
              <a:rPr lang="en-US" err="1"/>
              <a:t>Pesan</a:t>
            </a:r>
            <a:r>
              <a:rPr lang="en-US"/>
              <a:t> yang </a:t>
            </a:r>
            <a:r>
              <a:rPr lang="en-US" err="1"/>
              <a:t>dienkripsi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algoritma</a:t>
            </a:r>
            <a:r>
              <a:rPr lang="en-US"/>
              <a:t> </a:t>
            </a:r>
            <a:r>
              <a:rPr lang="en-US" err="1"/>
              <a:t>simetri</a:t>
            </a:r>
            <a:r>
              <a:rPr lang="en-US"/>
              <a:t> </a:t>
            </a:r>
            <a:r>
              <a:rPr lang="en-US" err="1"/>
              <a:t>sudah</a:t>
            </a:r>
            <a:r>
              <a:rPr lang="en-US"/>
              <a:t> </a:t>
            </a:r>
            <a:r>
              <a:rPr lang="en-US" err="1"/>
              <a:t>memberikan</a:t>
            </a:r>
            <a:r>
              <a:rPr lang="en-US"/>
              <a:t> </a:t>
            </a:r>
            <a:r>
              <a:rPr lang="en-US" err="1"/>
              <a:t>solusi</a:t>
            </a:r>
            <a:r>
              <a:rPr lang="en-US"/>
              <a:t> </a:t>
            </a:r>
            <a:r>
              <a:rPr lang="en-US" err="1"/>
              <a:t>otentikasi</a:t>
            </a:r>
            <a:r>
              <a:rPr lang="en-US"/>
              <a:t> </a:t>
            </a:r>
            <a:r>
              <a:rPr lang="en-US" err="1"/>
              <a:t>pengirim</a:t>
            </a:r>
            <a:r>
              <a:rPr lang="en-US"/>
              <a:t>, </a:t>
            </a:r>
            <a:r>
              <a:rPr lang="en-US" err="1"/>
              <a:t>karena</a:t>
            </a:r>
            <a:r>
              <a:rPr lang="en-US"/>
              <a:t> </a:t>
            </a:r>
            <a:r>
              <a:rPr lang="en-US" err="1"/>
              <a:t>kunci</a:t>
            </a:r>
            <a:r>
              <a:rPr lang="en-US"/>
              <a:t>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hanya</a:t>
            </a:r>
            <a:r>
              <a:rPr lang="en-US"/>
              <a:t> </a:t>
            </a:r>
            <a:r>
              <a:rPr lang="en-US" err="1"/>
              <a:t>diketehaui</a:t>
            </a:r>
            <a:r>
              <a:rPr lang="en-US"/>
              <a:t> oleh </a:t>
            </a:r>
            <a:r>
              <a:rPr lang="en-US" err="1"/>
              <a:t>pengirim</a:t>
            </a:r>
            <a:r>
              <a:rPr lang="en-US"/>
              <a:t> dan </a:t>
            </a:r>
            <a:r>
              <a:rPr lang="en-US" err="1"/>
              <a:t>penerima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 err="1">
                <a:sym typeface="Wingdings" panose="05000000000000000000" pitchFamily="2" charset="2"/>
              </a:rPr>
              <a:t>tetapi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cara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ini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tidak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menyediakan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cara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untuk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melakukan</a:t>
            </a:r>
            <a:r>
              <a:rPr lang="en-US">
                <a:sym typeface="Wingdings" panose="05000000000000000000" pitchFamily="2" charset="2"/>
              </a:rPr>
              <a:t> anti-</a:t>
            </a:r>
            <a:r>
              <a:rPr lang="en-US" err="1">
                <a:sym typeface="Wingdings" panose="05000000000000000000" pitchFamily="2" charset="2"/>
              </a:rPr>
              <a:t>penyangkalan</a:t>
            </a:r>
            <a:r>
              <a:rPr lang="en-US">
                <a:sym typeface="Wingdings" panose="05000000000000000000" pitchFamily="2" charset="2"/>
              </a:rPr>
              <a:t> (non-repudiation). </a:t>
            </a:r>
            <a:r>
              <a:rPr lang="en-US" err="1">
                <a:sym typeface="Wingdings" panose="05000000000000000000" pitchFamily="2" charset="2"/>
              </a:rPr>
              <a:t>Contoh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kasus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alice</a:t>
            </a:r>
            <a:r>
              <a:rPr lang="en-US">
                <a:sym typeface="Wingdings" panose="05000000000000000000" pitchFamily="2" charset="2"/>
              </a:rPr>
              <a:t> dan bob.</a:t>
            </a:r>
          </a:p>
          <a:p>
            <a:pPr marL="0" indent="0">
              <a:buNone/>
            </a:pPr>
            <a:endParaRPr lang="en-US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err="1">
                <a:sym typeface="Wingdings" panose="05000000000000000000" pitchFamily="2" charset="2"/>
              </a:rPr>
              <a:t>Sehingga</a:t>
            </a:r>
            <a:r>
              <a:rPr lang="en-US">
                <a:sym typeface="Wingdings" panose="05000000000000000000" pitchFamily="2" charset="2"/>
              </a:rPr>
              <a:t>, </a:t>
            </a:r>
            <a:r>
              <a:rPr lang="en-US" err="1">
                <a:sym typeface="Wingdings" panose="05000000000000000000" pitchFamily="2" charset="2"/>
              </a:rPr>
              <a:t>menandatangani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pesan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dengan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kriptografi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kunci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simetri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tdk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dapat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dilakukan</a:t>
            </a:r>
            <a:r>
              <a:rPr lang="en-US">
                <a:sym typeface="Wingdings" panose="05000000000000000000" pitchFamily="2" charset="2"/>
              </a:rPr>
              <a:t>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DD6E15-3122-6D74-699A-A78659360A21}"/>
              </a:ext>
            </a:extLst>
          </p:cNvPr>
          <p:cNvSpPr txBox="1"/>
          <p:nvPr/>
        </p:nvSpPr>
        <p:spPr>
          <a:xfrm>
            <a:off x="147779" y="6492875"/>
            <a:ext cx="782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https://informatika.stei.itb.ac.id/~rinaldi.munir/Kriptografi/2022-2023/28-Tanda-tangan-digital-2023.pdf</a:t>
            </a:r>
          </a:p>
        </p:txBody>
      </p:sp>
    </p:spTree>
    <p:extLst>
      <p:ext uri="{BB962C8B-B14F-4D97-AF65-F5344CB8AC3E}">
        <p14:creationId xmlns:p14="http://schemas.microsoft.com/office/powerpoint/2010/main" val="77403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erson&#10;&#10;Description automatically generated">
            <a:extLst>
              <a:ext uri="{FF2B5EF4-FFF2-40B4-BE49-F238E27FC236}">
                <a16:creationId xmlns:a16="http://schemas.microsoft.com/office/drawing/2014/main" id="{7EC75A44-0FCB-EFDF-0978-B67CB0C2E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771" y="1077508"/>
            <a:ext cx="7253008" cy="40798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D8D1A4-ED2E-133F-EDEC-A9A8207CB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607" y="4849881"/>
            <a:ext cx="4389283" cy="7351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8B49F04-E82C-9104-C573-AB1E0778642D}"/>
                  </a:ext>
                </a:extLst>
              </p14:cNvPr>
              <p14:cNvContentPartPr/>
              <p14:nvPr/>
            </p14:nvContentPartPr>
            <p14:xfrm>
              <a:off x="7295408" y="1812454"/>
              <a:ext cx="49082" cy="238996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8B49F04-E82C-9104-C573-AB1E077864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6386" y="1803456"/>
                <a:ext cx="66766" cy="256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4593716-5C7C-89A8-0A37-37867BD9F7D4}"/>
                  </a:ext>
                </a:extLst>
              </p14:cNvPr>
              <p14:cNvContentPartPr/>
              <p14:nvPr/>
            </p14:nvContentPartPr>
            <p14:xfrm>
              <a:off x="9591637" y="1730676"/>
              <a:ext cx="45719" cy="163556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4593716-5C7C-89A8-0A37-37867BD9F7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82637" y="1721689"/>
                <a:ext cx="63359" cy="181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4A64110-A995-794E-BBD9-100C85D2C94B}"/>
                  </a:ext>
                </a:extLst>
              </p14:cNvPr>
              <p14:cNvContentPartPr/>
              <p14:nvPr/>
            </p14:nvContentPartPr>
            <p14:xfrm>
              <a:off x="8292496" y="4083490"/>
              <a:ext cx="237983" cy="201585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4A64110-A995-794E-BBD9-100C85D2C9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83495" y="4074491"/>
                <a:ext cx="255625" cy="219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2125368-0320-A5AE-0E2D-B08FD66101CD}"/>
                  </a:ext>
                </a:extLst>
              </p14:cNvPr>
              <p14:cNvContentPartPr/>
              <p14:nvPr/>
            </p14:nvContentPartPr>
            <p14:xfrm>
              <a:off x="6168192" y="4212188"/>
              <a:ext cx="135621" cy="238068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2125368-0320-A5AE-0E2D-B08FD66101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59199" y="4203184"/>
                <a:ext cx="153248" cy="255716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CE6525D-2040-B16C-3767-F7288A56D911}"/>
              </a:ext>
            </a:extLst>
          </p:cNvPr>
          <p:cNvGrpSpPr/>
          <p:nvPr/>
        </p:nvGrpSpPr>
        <p:grpSpPr>
          <a:xfrm>
            <a:off x="7920008" y="821014"/>
            <a:ext cx="281575" cy="271151"/>
            <a:chOff x="5262155" y="1568944"/>
            <a:chExt cx="313920" cy="31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39626C6-2220-9CF1-2A76-E6E28773E1DF}"/>
                    </a:ext>
                  </a:extLst>
                </p14:cNvPr>
                <p14:cNvContentPartPr/>
                <p14:nvPr/>
              </p14:nvContentPartPr>
              <p14:xfrm>
                <a:off x="5262155" y="1643464"/>
                <a:ext cx="240840" cy="241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39626C6-2220-9CF1-2A76-E6E28773E1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52137" y="1632995"/>
                  <a:ext cx="260476" cy="2617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9EC9533-9997-11CA-2A9D-FDB2DBA072FC}"/>
                    </a:ext>
                  </a:extLst>
                </p14:cNvPr>
                <p14:cNvContentPartPr/>
                <p14:nvPr/>
              </p14:nvContentPartPr>
              <p14:xfrm>
                <a:off x="5279795" y="1568944"/>
                <a:ext cx="296280" cy="90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9EC9533-9997-11CA-2A9D-FDB2DBA072F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69758" y="1558479"/>
                  <a:ext cx="315952" cy="11051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671DAE3-5F6A-93A7-6E15-B25AB8FB69E9}"/>
                  </a:ext>
                </a:extLst>
              </p14:cNvPr>
              <p14:cNvContentPartPr/>
              <p14:nvPr/>
            </p14:nvContentPartPr>
            <p14:xfrm>
              <a:off x="10999088" y="922174"/>
              <a:ext cx="241535" cy="293721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671DAE3-5F6A-93A7-6E15-B25AB8FB69E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990075" y="913164"/>
                <a:ext cx="259200" cy="3113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AD0303A-42B4-C8F2-B1B5-BF5DA80E6ED6}"/>
              </a:ext>
            </a:extLst>
          </p:cNvPr>
          <p:cNvGrpSpPr/>
          <p:nvPr/>
        </p:nvGrpSpPr>
        <p:grpSpPr>
          <a:xfrm>
            <a:off x="9792728" y="2644054"/>
            <a:ext cx="212796" cy="266204"/>
            <a:chOff x="7134875" y="3391984"/>
            <a:chExt cx="237240" cy="30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63B5720-430F-4569-20C3-99FF3938DD9C}"/>
                    </a:ext>
                  </a:extLst>
                </p14:cNvPr>
                <p14:cNvContentPartPr/>
                <p14:nvPr/>
              </p14:nvContentPartPr>
              <p14:xfrm>
                <a:off x="7134875" y="3391984"/>
                <a:ext cx="201960" cy="309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63B5720-430F-4569-20C3-99FF3938DD9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24837" y="3381512"/>
                  <a:ext cx="221634" cy="3304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51FC9D-F160-8203-122E-872C49C48FBD}"/>
                    </a:ext>
                  </a:extLst>
                </p14:cNvPr>
                <p14:cNvContentPartPr/>
                <p14:nvPr/>
              </p14:nvContentPartPr>
              <p14:xfrm>
                <a:off x="7173035" y="3573424"/>
                <a:ext cx="199080" cy="13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51FC9D-F160-8203-122E-872C49C48FB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163001" y="3563018"/>
                  <a:ext cx="218747" cy="3371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515DA69-A7EA-4787-C92B-E4A9F2FE3726}"/>
                  </a:ext>
                </a:extLst>
              </p14:cNvPr>
              <p14:cNvContentPartPr/>
              <p14:nvPr/>
            </p14:nvContentPartPr>
            <p14:xfrm>
              <a:off x="10385155" y="3936320"/>
              <a:ext cx="134007" cy="247962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515DA69-A7EA-4787-C92B-E4A9F2FE3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376149" y="3927323"/>
                <a:ext cx="151658" cy="265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9045654-B01C-D053-CA99-76792C9A811A}"/>
                  </a:ext>
                </a:extLst>
              </p14:cNvPr>
              <p14:cNvContentPartPr/>
              <p14:nvPr/>
            </p14:nvContentPartPr>
            <p14:xfrm>
              <a:off x="10427763" y="4536673"/>
              <a:ext cx="281252" cy="281044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9045654-B01C-D053-CA99-76792C9A811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418772" y="4527665"/>
                <a:ext cx="298875" cy="298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48DCB08-5C03-8D4E-E5E7-DD18D1D76608}"/>
                  </a:ext>
                </a:extLst>
              </p14:cNvPr>
              <p14:cNvContentPartPr/>
              <p14:nvPr/>
            </p14:nvContentPartPr>
            <p14:xfrm>
              <a:off x="6445058" y="3409787"/>
              <a:ext cx="193099" cy="262184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48DCB08-5C03-8D4E-E5E7-DD18D1D7660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36068" y="3400796"/>
                <a:ext cx="210719" cy="27980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3E01D-E89D-C952-D9AE-5BE074D72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276" y="245426"/>
            <a:ext cx="5329993" cy="1485250"/>
          </a:xfrm>
        </p:spPr>
        <p:txBody>
          <a:bodyPr>
            <a:normAutofit/>
          </a:bodyPr>
          <a:lstStyle/>
          <a:p>
            <a:r>
              <a:rPr lang="en-US" sz="2000"/>
              <a:t>Agar </a:t>
            </a:r>
            <a:r>
              <a:rPr lang="en-US" sz="2000" err="1"/>
              <a:t>kriptografi</a:t>
            </a:r>
            <a:r>
              <a:rPr lang="en-US" sz="2000"/>
              <a:t> </a:t>
            </a:r>
            <a:r>
              <a:rPr lang="en-US" sz="2000" err="1"/>
              <a:t>kunci</a:t>
            </a:r>
            <a:r>
              <a:rPr lang="en-US" sz="2000"/>
              <a:t> </a:t>
            </a:r>
            <a:r>
              <a:rPr lang="en-US" sz="2200" err="1"/>
              <a:t>simetri</a:t>
            </a:r>
            <a:r>
              <a:rPr lang="en-US" sz="2000"/>
              <a:t> </a:t>
            </a:r>
            <a:r>
              <a:rPr lang="en-US" sz="2000" err="1"/>
              <a:t>dapat</a:t>
            </a:r>
            <a:r>
              <a:rPr lang="en-US" sz="2000"/>
              <a:t> </a:t>
            </a:r>
            <a:r>
              <a:rPr lang="en-US" sz="2000" err="1"/>
              <a:t>mengatasi</a:t>
            </a:r>
            <a:r>
              <a:rPr lang="en-US" sz="2000"/>
              <a:t> </a:t>
            </a:r>
            <a:r>
              <a:rPr lang="en-US" sz="2000" err="1"/>
              <a:t>masalah</a:t>
            </a:r>
            <a:r>
              <a:rPr lang="en-US" sz="2000"/>
              <a:t> </a:t>
            </a:r>
            <a:r>
              <a:rPr lang="en-US" sz="2000" err="1"/>
              <a:t>penyangkalan</a:t>
            </a:r>
            <a:r>
              <a:rPr lang="en-US" sz="2000"/>
              <a:t>, </a:t>
            </a:r>
            <a:r>
              <a:rPr lang="en-US" sz="2000" err="1"/>
              <a:t>dibutuhkan</a:t>
            </a:r>
            <a:r>
              <a:rPr lang="en-US" sz="2000"/>
              <a:t> </a:t>
            </a:r>
            <a:r>
              <a:rPr lang="en-US" sz="2000" err="1"/>
              <a:t>pihak</a:t>
            </a:r>
            <a:r>
              <a:rPr lang="en-US" sz="2000"/>
              <a:t> </a:t>
            </a:r>
            <a:r>
              <a:rPr lang="en-US" sz="2000" err="1"/>
              <a:t>ketiga</a:t>
            </a:r>
            <a:r>
              <a:rPr lang="en-US" sz="2000"/>
              <a:t> (</a:t>
            </a:r>
            <a:r>
              <a:rPr lang="en-US" sz="2000" err="1"/>
              <a:t>arbitrase</a:t>
            </a:r>
            <a:r>
              <a:rPr lang="en-US" sz="2000"/>
              <a:t>) yang di </a:t>
            </a:r>
            <a:r>
              <a:rPr lang="en-US" sz="2000" err="1"/>
              <a:t>percaya</a:t>
            </a:r>
            <a:r>
              <a:rPr lang="en-US" sz="2000"/>
              <a:t> oleh </a:t>
            </a:r>
            <a:r>
              <a:rPr lang="en-US" sz="2000" err="1"/>
              <a:t>pengirim</a:t>
            </a:r>
            <a:r>
              <a:rPr lang="en-US" sz="2000"/>
              <a:t>/</a:t>
            </a:r>
            <a:r>
              <a:rPr lang="en-US" sz="2000" err="1"/>
              <a:t>penerima</a:t>
            </a:r>
            <a:r>
              <a:rPr lang="en-US" sz="2000"/>
              <a:t>.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24509C7-76EB-6027-159F-4E5D68E9E0A2}"/>
              </a:ext>
            </a:extLst>
          </p:cNvPr>
          <p:cNvSpPr txBox="1">
            <a:spLocks/>
          </p:cNvSpPr>
          <p:nvPr/>
        </p:nvSpPr>
        <p:spPr>
          <a:xfrm>
            <a:off x="284276" y="1940932"/>
            <a:ext cx="5175361" cy="47654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Jika Alice </a:t>
            </a:r>
            <a:r>
              <a:rPr lang="en-US" sz="2000" err="1"/>
              <a:t>menyangkal</a:t>
            </a:r>
            <a:r>
              <a:rPr lang="en-US" sz="2000"/>
              <a:t> </a:t>
            </a:r>
            <a:r>
              <a:rPr lang="en-US" sz="2000" err="1"/>
              <a:t>telah</a:t>
            </a:r>
            <a:r>
              <a:rPr lang="en-US" sz="2000"/>
              <a:t> </a:t>
            </a:r>
            <a:r>
              <a:rPr lang="en-US" sz="2000" err="1"/>
              <a:t>mengirim</a:t>
            </a:r>
            <a:r>
              <a:rPr lang="en-US" sz="2000"/>
              <a:t> </a:t>
            </a:r>
            <a:r>
              <a:rPr lang="en-US" sz="2000" err="1"/>
              <a:t>pesan</a:t>
            </a:r>
            <a:r>
              <a:rPr lang="en-US" sz="2000"/>
              <a:t> </a:t>
            </a:r>
            <a:r>
              <a:rPr lang="en-US" sz="2000" err="1"/>
              <a:t>tersebut</a:t>
            </a:r>
            <a:r>
              <a:rPr lang="en-US" sz="2000"/>
              <a:t>, </a:t>
            </a:r>
            <a:r>
              <a:rPr lang="en-US" sz="2000" err="1"/>
              <a:t>maka</a:t>
            </a:r>
            <a:r>
              <a:rPr lang="en-US" sz="2000"/>
              <a:t> </a:t>
            </a:r>
            <a:r>
              <a:rPr lang="en-US" sz="2000" err="1"/>
              <a:t>pernyataan</a:t>
            </a:r>
            <a:r>
              <a:rPr lang="en-US" sz="2000"/>
              <a:t> </a:t>
            </a:r>
            <a:r>
              <a:rPr lang="en-US" sz="2000" err="1"/>
              <a:t>dari</a:t>
            </a:r>
            <a:r>
              <a:rPr lang="en-US" sz="2000"/>
              <a:t> BB pada </a:t>
            </a:r>
            <a:r>
              <a:rPr lang="en-US" sz="2000" err="1"/>
              <a:t>pesan</a:t>
            </a:r>
            <a:r>
              <a:rPr lang="en-US" sz="2000"/>
              <a:t> yang </a:t>
            </a:r>
            <a:r>
              <a:rPr lang="en-US" sz="2000" err="1"/>
              <a:t>diterima</a:t>
            </a:r>
            <a:r>
              <a:rPr lang="en-US" sz="2000"/>
              <a:t> oleh Bob </a:t>
            </a:r>
            <a:r>
              <a:rPr lang="en-US" sz="2000" err="1"/>
              <a:t>digunakan</a:t>
            </a:r>
            <a:r>
              <a:rPr lang="en-US" sz="2000"/>
              <a:t> </a:t>
            </a:r>
            <a:r>
              <a:rPr lang="en-US" sz="2000" err="1"/>
              <a:t>untuk</a:t>
            </a:r>
            <a:r>
              <a:rPr lang="en-US" sz="2000"/>
              <a:t> </a:t>
            </a:r>
            <a:r>
              <a:rPr lang="en-US" sz="2000" err="1"/>
              <a:t>menolak</a:t>
            </a:r>
            <a:r>
              <a:rPr lang="en-US" sz="2000"/>
              <a:t> </a:t>
            </a:r>
            <a:r>
              <a:rPr lang="en-US" sz="2000" err="1"/>
              <a:t>penyangkalan</a:t>
            </a:r>
            <a:r>
              <a:rPr lang="en-US" sz="2000"/>
              <a:t> Alice.</a:t>
            </a:r>
          </a:p>
          <a:p>
            <a:r>
              <a:rPr lang="en-US" sz="2000" err="1"/>
              <a:t>Bagaimana</a:t>
            </a:r>
            <a:r>
              <a:rPr lang="en-US" sz="2000"/>
              <a:t> BB </a:t>
            </a:r>
            <a:r>
              <a:rPr lang="en-US" sz="2000" err="1"/>
              <a:t>tahu</a:t>
            </a:r>
            <a:r>
              <a:rPr lang="en-US" sz="2000"/>
              <a:t> </a:t>
            </a:r>
            <a:r>
              <a:rPr lang="en-US" sz="2000" err="1"/>
              <a:t>bahwa</a:t>
            </a:r>
            <a:r>
              <a:rPr lang="en-US" sz="2000"/>
              <a:t> </a:t>
            </a:r>
            <a:r>
              <a:rPr lang="en-US" sz="2000" err="1"/>
              <a:t>pesan</a:t>
            </a:r>
            <a:r>
              <a:rPr lang="en-US" sz="2000"/>
              <a:t> </a:t>
            </a:r>
            <a:r>
              <a:rPr lang="en-US" sz="2000" err="1"/>
              <a:t>tersebut</a:t>
            </a:r>
            <a:r>
              <a:rPr lang="en-US" sz="2000"/>
              <a:t> </a:t>
            </a:r>
            <a:r>
              <a:rPr lang="en-US" sz="2000" err="1"/>
              <a:t>dari</a:t>
            </a:r>
            <a:r>
              <a:rPr lang="en-US" sz="2000"/>
              <a:t> Alice dan </a:t>
            </a:r>
            <a:r>
              <a:rPr lang="en-US" sz="2000" err="1"/>
              <a:t>bukan</a:t>
            </a:r>
            <a:r>
              <a:rPr lang="en-US" sz="2000"/>
              <a:t> </a:t>
            </a:r>
            <a:r>
              <a:rPr lang="en-US" sz="2000" err="1"/>
              <a:t>dari</a:t>
            </a:r>
            <a:r>
              <a:rPr lang="en-US" sz="2000"/>
              <a:t> Charlie? Karena </a:t>
            </a:r>
            <a:r>
              <a:rPr lang="en-US" sz="2000" err="1"/>
              <a:t>hanya</a:t>
            </a:r>
            <a:r>
              <a:rPr lang="en-US" sz="2000"/>
              <a:t> BB dan Alice yang </a:t>
            </a:r>
            <a:r>
              <a:rPr lang="en-US" sz="2000" err="1"/>
              <a:t>mengetahui</a:t>
            </a:r>
            <a:r>
              <a:rPr lang="en-US" sz="2000"/>
              <a:t> </a:t>
            </a:r>
            <a:r>
              <a:rPr lang="en-US" sz="2000" err="1"/>
              <a:t>kunci</a:t>
            </a:r>
            <a:r>
              <a:rPr lang="en-US" sz="2000"/>
              <a:t> </a:t>
            </a:r>
            <a:r>
              <a:rPr lang="en-US" sz="2000" err="1"/>
              <a:t>rahasia</a:t>
            </a:r>
            <a:r>
              <a:rPr lang="en-US" sz="2000"/>
              <a:t>, </a:t>
            </a:r>
            <a:r>
              <a:rPr lang="en-US" sz="2000" err="1"/>
              <a:t>maka</a:t>
            </a:r>
            <a:r>
              <a:rPr lang="en-US" sz="2000"/>
              <a:t> </a:t>
            </a:r>
            <a:r>
              <a:rPr lang="en-US" sz="2000" err="1"/>
              <a:t>hanya</a:t>
            </a:r>
            <a:r>
              <a:rPr lang="en-US" sz="2000"/>
              <a:t> Alice yang </a:t>
            </a:r>
            <a:r>
              <a:rPr lang="en-US" sz="2000" err="1"/>
              <a:t>dapat</a:t>
            </a:r>
            <a:r>
              <a:rPr lang="en-US" sz="2000"/>
              <a:t> </a:t>
            </a:r>
            <a:r>
              <a:rPr lang="en-US" sz="2000" err="1"/>
              <a:t>mengenkripsi</a:t>
            </a:r>
            <a:r>
              <a:rPr lang="en-US" sz="2000"/>
              <a:t> </a:t>
            </a:r>
            <a:r>
              <a:rPr lang="en-US" sz="2000" err="1"/>
              <a:t>pesan</a:t>
            </a:r>
            <a:r>
              <a:rPr lang="en-US" sz="2000"/>
              <a:t> </a:t>
            </a:r>
            <a:r>
              <a:rPr lang="en-US" sz="2000" err="1"/>
              <a:t>dengan</a:t>
            </a:r>
            <a:r>
              <a:rPr lang="en-US" sz="2000"/>
              <a:t> </a:t>
            </a:r>
            <a:r>
              <a:rPr lang="en-US" sz="2000" err="1"/>
              <a:t>kunci</a:t>
            </a:r>
            <a:r>
              <a:rPr lang="en-US" sz="2000"/>
              <a:t> </a:t>
            </a:r>
            <a:r>
              <a:rPr lang="en-US" sz="2000" err="1"/>
              <a:t>terebut</a:t>
            </a:r>
            <a:r>
              <a:rPr lang="en-US" sz="2000"/>
              <a:t>.</a:t>
            </a:r>
          </a:p>
          <a:p>
            <a:r>
              <a:rPr lang="en-US" sz="2000" err="1"/>
              <a:t>Kelemahan</a:t>
            </a:r>
            <a:r>
              <a:rPr lang="en-US" sz="2000"/>
              <a:t>: </a:t>
            </a:r>
            <a:r>
              <a:rPr lang="en-US" sz="2000" err="1"/>
              <a:t>pelibatan</a:t>
            </a:r>
            <a:r>
              <a:rPr lang="en-US" sz="2000"/>
              <a:t> </a:t>
            </a:r>
            <a:r>
              <a:rPr lang="en-US" sz="2000" err="1"/>
              <a:t>pihak</a:t>
            </a:r>
            <a:r>
              <a:rPr lang="en-US" sz="2000"/>
              <a:t> </a:t>
            </a:r>
            <a:r>
              <a:rPr lang="en-US" sz="2000" err="1"/>
              <a:t>ketiga</a:t>
            </a:r>
            <a:r>
              <a:rPr lang="en-US" sz="2000"/>
              <a:t> </a:t>
            </a:r>
            <a:r>
              <a:rPr lang="en-US" sz="2000" err="1"/>
              <a:t>dalam</a:t>
            </a:r>
            <a:r>
              <a:rPr lang="en-US" sz="2000"/>
              <a:t> </a:t>
            </a:r>
            <a:r>
              <a:rPr lang="en-US" sz="2000" err="1"/>
              <a:t>penandatanganan</a:t>
            </a:r>
            <a:r>
              <a:rPr lang="en-US" sz="2000"/>
              <a:t> </a:t>
            </a:r>
            <a:r>
              <a:rPr lang="en-US" sz="2000" err="1"/>
              <a:t>pesan</a:t>
            </a:r>
            <a:r>
              <a:rPr lang="en-US" sz="2000"/>
              <a:t> </a:t>
            </a:r>
            <a:r>
              <a:rPr lang="en-US" sz="2000" err="1"/>
              <a:t>membuatnya</a:t>
            </a:r>
            <a:r>
              <a:rPr lang="en-US" sz="2000"/>
              <a:t> </a:t>
            </a:r>
            <a:r>
              <a:rPr lang="en-US" sz="2000" err="1"/>
              <a:t>menjadi</a:t>
            </a:r>
            <a:r>
              <a:rPr lang="en-US" sz="2000"/>
              <a:t> 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rumit</a:t>
            </a:r>
            <a:r>
              <a:rPr lang="en-US" sz="2000"/>
              <a:t>, </a:t>
            </a:r>
            <a:r>
              <a:rPr lang="en-US" sz="2000" err="1"/>
              <a:t>tidak</a:t>
            </a:r>
            <a:r>
              <a:rPr lang="en-US" sz="2000"/>
              <a:t> </a:t>
            </a:r>
            <a:r>
              <a:rPr lang="en-US" sz="2000" err="1"/>
              <a:t>praktis</a:t>
            </a:r>
            <a:r>
              <a:rPr lang="en-US" sz="2000"/>
              <a:t>, dan </a:t>
            </a:r>
            <a:r>
              <a:rPr lang="en-US" sz="2000" err="1"/>
              <a:t>tidak</a:t>
            </a:r>
            <a:r>
              <a:rPr lang="en-US" sz="2000"/>
              <a:t> efficient </a:t>
            </a:r>
            <a:r>
              <a:rPr lang="en-US" sz="2000" err="1"/>
              <a:t>sehingga</a:t>
            </a:r>
            <a:r>
              <a:rPr lang="en-US" sz="2000"/>
              <a:t> </a:t>
            </a:r>
            <a:r>
              <a:rPr lang="en-US" sz="2000" err="1"/>
              <a:t>tidak</a:t>
            </a:r>
            <a:r>
              <a:rPr lang="en-US" sz="2000"/>
              <a:t> </a:t>
            </a:r>
            <a:r>
              <a:rPr lang="en-US" sz="2000" err="1"/>
              <a:t>digunakan</a:t>
            </a:r>
            <a:r>
              <a:rPr lang="en-US" sz="2000"/>
              <a:t> di </a:t>
            </a:r>
            <a:r>
              <a:rPr lang="en-US" sz="2000" err="1"/>
              <a:t>dalam</a:t>
            </a:r>
            <a:r>
              <a:rPr lang="en-US" sz="2000"/>
              <a:t> </a:t>
            </a:r>
            <a:r>
              <a:rPr lang="en-US" sz="2000" err="1"/>
              <a:t>praktek</a:t>
            </a:r>
            <a:r>
              <a:rPr lang="en-US" sz="2000"/>
              <a:t> dunia </a:t>
            </a:r>
            <a:r>
              <a:rPr lang="en-US" sz="2000" err="1"/>
              <a:t>nyata</a:t>
            </a:r>
            <a:r>
              <a:rPr lang="en-US" sz="2000"/>
              <a:t>.</a:t>
            </a:r>
          </a:p>
          <a:p>
            <a:r>
              <a:rPr lang="en-US" sz="2000" err="1"/>
              <a:t>Solusinya</a:t>
            </a:r>
            <a:r>
              <a:rPr lang="en-US" sz="2000"/>
              <a:t> </a:t>
            </a:r>
            <a:r>
              <a:rPr lang="en-US" sz="2000" err="1"/>
              <a:t>adalah</a:t>
            </a:r>
            <a:r>
              <a:rPr lang="en-US" sz="2000"/>
              <a:t> </a:t>
            </a:r>
            <a:r>
              <a:rPr lang="en-US" sz="2000" err="1"/>
              <a:t>menandatangani</a:t>
            </a:r>
            <a:r>
              <a:rPr lang="en-US" sz="2000"/>
              <a:t> </a:t>
            </a:r>
            <a:r>
              <a:rPr lang="en-US" sz="2000" err="1"/>
              <a:t>pesan</a:t>
            </a:r>
            <a:r>
              <a:rPr lang="en-US" sz="2000"/>
              <a:t> </a:t>
            </a:r>
            <a:r>
              <a:rPr lang="en-US" sz="2000" err="1"/>
              <a:t>dengan</a:t>
            </a:r>
            <a:r>
              <a:rPr lang="en-US" sz="2000"/>
              <a:t> </a:t>
            </a:r>
            <a:r>
              <a:rPr lang="en-US" sz="2000" err="1"/>
              <a:t>menggunakan</a:t>
            </a:r>
            <a:r>
              <a:rPr lang="en-US" sz="2000"/>
              <a:t> </a:t>
            </a:r>
            <a:r>
              <a:rPr lang="en-US" sz="2000" err="1"/>
              <a:t>kriptografi</a:t>
            </a:r>
            <a:r>
              <a:rPr lang="en-US" sz="2000"/>
              <a:t> </a:t>
            </a:r>
            <a:r>
              <a:rPr lang="en-US" sz="2000" err="1"/>
              <a:t>kunci</a:t>
            </a:r>
            <a:r>
              <a:rPr lang="en-US" sz="2000"/>
              <a:t> public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9A8E94-85B0-BEC2-80CD-D18A5F3BADAC}"/>
              </a:ext>
            </a:extLst>
          </p:cNvPr>
          <p:cNvSpPr txBox="1"/>
          <p:nvPr/>
        </p:nvSpPr>
        <p:spPr>
          <a:xfrm>
            <a:off x="147779" y="6492875"/>
            <a:ext cx="782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https://informatika.stei.itb.ac.id/~rinaldi.munir/Kriptografi/2022-2023/28-Tanda-tangan-digital-2023.pdf</a:t>
            </a:r>
          </a:p>
        </p:txBody>
      </p:sp>
    </p:spTree>
    <p:extLst>
      <p:ext uri="{BB962C8B-B14F-4D97-AF65-F5344CB8AC3E}">
        <p14:creationId xmlns:p14="http://schemas.microsoft.com/office/powerpoint/2010/main" val="266873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50DD61-3359-FC88-FCBF-758CC9981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874" y="4808510"/>
            <a:ext cx="7184681" cy="18694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D2F20-1ADA-1AD2-DCC7-B2AB0A4D6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04825"/>
            <a:ext cx="10884613" cy="5672138"/>
          </a:xfrm>
        </p:spPr>
        <p:txBody>
          <a:bodyPr>
            <a:normAutofit/>
          </a:bodyPr>
          <a:lstStyle/>
          <a:p>
            <a:r>
              <a:rPr lang="en-US" sz="2000" err="1"/>
              <a:t>Enkripsi</a:t>
            </a:r>
            <a:r>
              <a:rPr lang="en-US" sz="2000"/>
              <a:t> </a:t>
            </a:r>
            <a:r>
              <a:rPr lang="en-US" sz="2000" err="1"/>
              <a:t>menggunakan</a:t>
            </a:r>
            <a:r>
              <a:rPr lang="en-US" sz="2000"/>
              <a:t> </a:t>
            </a:r>
            <a:r>
              <a:rPr lang="en-US" sz="2000" err="1"/>
              <a:t>algoritma</a:t>
            </a:r>
            <a:r>
              <a:rPr lang="en-US" sz="2000"/>
              <a:t> </a:t>
            </a:r>
            <a:r>
              <a:rPr lang="en-US" sz="2000" err="1"/>
              <a:t>kriptografi</a:t>
            </a:r>
            <a:r>
              <a:rPr lang="en-US" sz="2000"/>
              <a:t> </a:t>
            </a:r>
            <a:r>
              <a:rPr lang="en-US" sz="2000" err="1"/>
              <a:t>kunci</a:t>
            </a:r>
            <a:r>
              <a:rPr lang="en-US" sz="2000"/>
              <a:t>-public</a:t>
            </a:r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Cara </a:t>
            </a:r>
            <a:r>
              <a:rPr lang="en-US" sz="2000" err="1"/>
              <a:t>ini</a:t>
            </a:r>
            <a:r>
              <a:rPr lang="en-US" sz="2000"/>
              <a:t> </a:t>
            </a:r>
            <a:r>
              <a:rPr lang="en-US" sz="2000" err="1"/>
              <a:t>tidak</a:t>
            </a:r>
            <a:r>
              <a:rPr lang="en-US" sz="2000"/>
              <a:t> </a:t>
            </a:r>
            <a:r>
              <a:rPr lang="en-US" sz="2000" err="1"/>
              <a:t>dapat</a:t>
            </a:r>
            <a:r>
              <a:rPr lang="en-US" sz="2000"/>
              <a:t> </a:t>
            </a:r>
            <a:r>
              <a:rPr lang="en-US" sz="2000" err="1"/>
              <a:t>mengotentikasi</a:t>
            </a:r>
            <a:r>
              <a:rPr lang="en-US" sz="2000"/>
              <a:t> </a:t>
            </a:r>
            <a:r>
              <a:rPr lang="en-US" sz="2000" err="1"/>
              <a:t>si</a:t>
            </a:r>
            <a:r>
              <a:rPr lang="en-US" sz="2000"/>
              <a:t> </a:t>
            </a:r>
            <a:r>
              <a:rPr lang="en-US" sz="2000" err="1"/>
              <a:t>pengirim</a:t>
            </a:r>
            <a:r>
              <a:rPr lang="en-US" sz="2000"/>
              <a:t> </a:t>
            </a:r>
            <a:r>
              <a:rPr lang="en-US" sz="2000" err="1"/>
              <a:t>pesan</a:t>
            </a:r>
            <a:r>
              <a:rPr lang="en-US" sz="2000"/>
              <a:t> </a:t>
            </a:r>
            <a:r>
              <a:rPr lang="en-US" sz="2000" err="1"/>
              <a:t>karena</a:t>
            </a:r>
            <a:r>
              <a:rPr lang="en-US" sz="2000"/>
              <a:t> </a:t>
            </a:r>
            <a:r>
              <a:rPr lang="en-US" sz="2000" err="1"/>
              <a:t>kunci</a:t>
            </a:r>
            <a:r>
              <a:rPr lang="en-US" sz="2000"/>
              <a:t> public </a:t>
            </a:r>
            <a:r>
              <a:rPr lang="en-US" sz="2000" err="1"/>
              <a:t>diketahui</a:t>
            </a:r>
            <a:r>
              <a:rPr lang="en-US" sz="2000"/>
              <a:t> oleh </a:t>
            </a:r>
            <a:r>
              <a:rPr lang="en-US" sz="2000" err="1"/>
              <a:t>siapapun</a:t>
            </a:r>
            <a:r>
              <a:rPr lang="en-US" sz="2000"/>
              <a:t>. Karena </a:t>
            </a:r>
            <a:r>
              <a:rPr lang="en-US" sz="2000" err="1"/>
              <a:t>itu</a:t>
            </a:r>
            <a:r>
              <a:rPr lang="en-US" sz="2000"/>
              <a:t> </a:t>
            </a:r>
            <a:r>
              <a:rPr lang="en-US" sz="2000" err="1"/>
              <a:t>cara</a:t>
            </a:r>
            <a:r>
              <a:rPr lang="en-US" sz="2000"/>
              <a:t> </a:t>
            </a:r>
            <a:r>
              <a:rPr lang="en-US" sz="2000" err="1"/>
              <a:t>ini</a:t>
            </a:r>
            <a:r>
              <a:rPr lang="en-US" sz="2000"/>
              <a:t> </a:t>
            </a:r>
            <a:r>
              <a:rPr lang="en-US" sz="2000" err="1"/>
              <a:t>tidak</a:t>
            </a:r>
            <a:r>
              <a:rPr lang="en-US" sz="2000"/>
              <a:t> </a:t>
            </a:r>
            <a:r>
              <a:rPr lang="en-US" sz="2000" err="1"/>
              <a:t>dapat</a:t>
            </a:r>
            <a:r>
              <a:rPr lang="en-US" sz="2000"/>
              <a:t> </a:t>
            </a:r>
            <a:r>
              <a:rPr lang="en-US" sz="2000" err="1"/>
              <a:t>digunakan</a:t>
            </a:r>
            <a:r>
              <a:rPr lang="en-US" sz="2000"/>
              <a:t> </a:t>
            </a:r>
            <a:r>
              <a:rPr lang="en-US" sz="2000" err="1"/>
              <a:t>untuk</a:t>
            </a:r>
            <a:r>
              <a:rPr lang="en-US" sz="2000"/>
              <a:t> </a:t>
            </a:r>
            <a:r>
              <a:rPr lang="en-US" sz="2000" err="1"/>
              <a:t>menandatangani</a:t>
            </a:r>
            <a:r>
              <a:rPr lang="en-US" sz="2000"/>
              <a:t> </a:t>
            </a:r>
            <a:r>
              <a:rPr lang="en-US" sz="2000" err="1"/>
              <a:t>pesan</a:t>
            </a:r>
            <a:r>
              <a:rPr lang="en-US" sz="2000"/>
              <a:t>.</a:t>
            </a:r>
          </a:p>
          <a:p>
            <a:pPr marL="0" indent="0">
              <a:buNone/>
            </a:pPr>
            <a:r>
              <a:rPr lang="en-US" sz="2000"/>
              <a:t>Oleh </a:t>
            </a:r>
            <a:r>
              <a:rPr lang="en-US" sz="2000" err="1"/>
              <a:t>karenaitu</a:t>
            </a:r>
            <a:r>
              <a:rPr lang="en-US" sz="2000"/>
              <a:t>, agar </a:t>
            </a:r>
            <a:r>
              <a:rPr lang="en-US" sz="2000" err="1"/>
              <a:t>dapat</a:t>
            </a:r>
            <a:r>
              <a:rPr lang="en-US" sz="2000"/>
              <a:t> </a:t>
            </a:r>
            <a:r>
              <a:rPr lang="en-US" sz="2000" err="1"/>
              <a:t>berfungsi</a:t>
            </a:r>
            <a:r>
              <a:rPr lang="en-US" sz="2000"/>
              <a:t> </a:t>
            </a:r>
            <a:r>
              <a:rPr lang="en-US" sz="2000" err="1"/>
              <a:t>sebagai</a:t>
            </a:r>
            <a:r>
              <a:rPr lang="en-US" sz="2000"/>
              <a:t> </a:t>
            </a:r>
            <a:r>
              <a:rPr lang="en-US" sz="2000" err="1"/>
              <a:t>tanda-tangan</a:t>
            </a:r>
            <a:r>
              <a:rPr lang="en-US" sz="2000"/>
              <a:t> digital, </a:t>
            </a:r>
            <a:r>
              <a:rPr lang="en-US" sz="2000" err="1"/>
              <a:t>maka</a:t>
            </a:r>
            <a:r>
              <a:rPr lang="en-US" sz="2000"/>
              <a:t> </a:t>
            </a:r>
            <a:r>
              <a:rPr lang="en-US" sz="2000" err="1"/>
              <a:t>prosesnya</a:t>
            </a:r>
            <a:r>
              <a:rPr lang="en-US" sz="2000"/>
              <a:t> </a:t>
            </a:r>
            <a:r>
              <a:rPr lang="en-US" sz="2000" err="1"/>
              <a:t>dibalik</a:t>
            </a:r>
            <a:r>
              <a:rPr lang="en-US" sz="2000"/>
              <a:t>:</a:t>
            </a:r>
          </a:p>
          <a:p>
            <a:pPr marL="0" indent="0">
              <a:buNone/>
            </a:pPr>
            <a:r>
              <a:rPr lang="en-US" sz="2000"/>
              <a:t>-</a:t>
            </a:r>
            <a:r>
              <a:rPr lang="en-US" sz="2000" err="1"/>
              <a:t>pesan</a:t>
            </a:r>
            <a:r>
              <a:rPr lang="en-US" sz="2000"/>
              <a:t> </a:t>
            </a:r>
            <a:r>
              <a:rPr lang="en-US" sz="2000" err="1"/>
              <a:t>dienkripsi</a:t>
            </a:r>
            <a:r>
              <a:rPr lang="en-US" sz="2000"/>
              <a:t> </a:t>
            </a:r>
            <a:r>
              <a:rPr lang="en-US" sz="2000" err="1"/>
              <a:t>dengan</a:t>
            </a:r>
            <a:r>
              <a:rPr lang="en-US" sz="2000"/>
              <a:t> </a:t>
            </a:r>
            <a:r>
              <a:rPr lang="en-US" sz="2000" err="1"/>
              <a:t>kunci</a:t>
            </a:r>
            <a:r>
              <a:rPr lang="en-US" sz="2000"/>
              <a:t> </a:t>
            </a:r>
            <a:r>
              <a:rPr lang="en-US" sz="2000" err="1"/>
              <a:t>privatsi</a:t>
            </a:r>
            <a:r>
              <a:rPr lang="en-US" sz="2000"/>
              <a:t> </a:t>
            </a:r>
            <a:r>
              <a:rPr lang="en-US" sz="2000" err="1"/>
              <a:t>pengirim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-</a:t>
            </a:r>
            <a:r>
              <a:rPr lang="en-US" sz="2000" err="1"/>
              <a:t>pesan</a:t>
            </a:r>
            <a:r>
              <a:rPr lang="en-US" sz="2000"/>
              <a:t> </a:t>
            </a:r>
            <a:r>
              <a:rPr lang="en-US" sz="2000" err="1"/>
              <a:t>didekripsi</a:t>
            </a:r>
            <a:r>
              <a:rPr lang="en-US" sz="2000"/>
              <a:t> </a:t>
            </a:r>
            <a:r>
              <a:rPr lang="en-US" sz="2000" err="1"/>
              <a:t>dengan</a:t>
            </a:r>
            <a:r>
              <a:rPr lang="en-US" sz="2000"/>
              <a:t> </a:t>
            </a:r>
            <a:r>
              <a:rPr lang="en-US" sz="2000" err="1"/>
              <a:t>kunci</a:t>
            </a:r>
            <a:r>
              <a:rPr lang="en-US" sz="2000"/>
              <a:t> public </a:t>
            </a:r>
            <a:r>
              <a:rPr lang="en-US" sz="2000" err="1"/>
              <a:t>si</a:t>
            </a:r>
            <a:r>
              <a:rPr lang="en-US" sz="2000"/>
              <a:t> </a:t>
            </a:r>
            <a:r>
              <a:rPr lang="en-US" sz="2000" err="1"/>
              <a:t>pengirim</a:t>
            </a: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7E7EB-4009-672A-981E-DA4C8D591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07" y="1005855"/>
            <a:ext cx="6959883" cy="18195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42653-4D01-5FC2-4B90-944585A5D5B1}"/>
              </a:ext>
            </a:extLst>
          </p:cNvPr>
          <p:cNvSpPr txBox="1"/>
          <p:nvPr/>
        </p:nvSpPr>
        <p:spPr>
          <a:xfrm>
            <a:off x="147779" y="6492875"/>
            <a:ext cx="782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https://informatika.stei.itb.ac.id/~rinaldi.munir/Kriptografi/2022-2023/28-Tanda-tangan-digital-2023.pdf</a:t>
            </a:r>
          </a:p>
        </p:txBody>
      </p:sp>
    </p:spTree>
    <p:extLst>
      <p:ext uri="{BB962C8B-B14F-4D97-AF65-F5344CB8AC3E}">
        <p14:creationId xmlns:p14="http://schemas.microsoft.com/office/powerpoint/2010/main" val="3622202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EE1C-8116-DF14-31A7-19370E063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225"/>
            <a:ext cx="6267450" cy="5519738"/>
          </a:xfrm>
        </p:spPr>
        <p:txBody>
          <a:bodyPr>
            <a:normAutofit/>
          </a:bodyPr>
          <a:lstStyle/>
          <a:p>
            <a:r>
              <a:rPr lang="en-US"/>
              <a:t>Kesimpulan: Jadi </a:t>
            </a:r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menandatangani</a:t>
            </a:r>
            <a:r>
              <a:rPr lang="en-US"/>
              <a:t> </a:t>
            </a:r>
            <a:r>
              <a:rPr lang="en-US" err="1"/>
              <a:t>pesan,maka</a:t>
            </a:r>
            <a:r>
              <a:rPr lang="en-US"/>
              <a:t> </a:t>
            </a:r>
            <a:r>
              <a:rPr lang="en-US" err="1"/>
              <a:t>pesan</a:t>
            </a:r>
            <a:r>
              <a:rPr lang="en-US"/>
              <a:t> </a:t>
            </a:r>
            <a:r>
              <a:rPr lang="en-US" err="1"/>
              <a:t>dienkripsi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kunci</a:t>
            </a:r>
            <a:r>
              <a:rPr lang="en-US"/>
              <a:t> </a:t>
            </a:r>
            <a:r>
              <a:rPr lang="en-US" err="1"/>
              <a:t>privat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pengirim</a:t>
            </a:r>
            <a:r>
              <a:rPr lang="en-US"/>
              <a:t>, </a:t>
            </a:r>
            <a:r>
              <a:rPr lang="en-US" err="1"/>
              <a:t>penerima</a:t>
            </a:r>
            <a:r>
              <a:rPr lang="en-US"/>
              <a:t> </a:t>
            </a:r>
            <a:r>
              <a:rPr lang="en-US" err="1"/>
              <a:t>pesan</a:t>
            </a:r>
            <a:r>
              <a:rPr lang="en-US"/>
              <a:t> </a:t>
            </a:r>
            <a:r>
              <a:rPr lang="en-US" err="1"/>
              <a:t>mendekripsinya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kunci</a:t>
            </a:r>
            <a:r>
              <a:rPr lang="en-US"/>
              <a:t> public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pengirim</a:t>
            </a:r>
            <a:r>
              <a:rPr lang="en-US"/>
              <a:t> </a:t>
            </a:r>
            <a:r>
              <a:rPr lang="en-US" err="1"/>
              <a:t>pesan</a:t>
            </a:r>
            <a:r>
              <a:rPr lang="en-US"/>
              <a:t>.</a:t>
            </a:r>
          </a:p>
          <a:p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cara</a:t>
            </a:r>
            <a:r>
              <a:rPr lang="en-US"/>
              <a:t> </a:t>
            </a:r>
            <a:r>
              <a:rPr lang="en-US" err="1"/>
              <a:t>seperti</a:t>
            </a:r>
            <a:r>
              <a:rPr lang="en-US"/>
              <a:t> </a:t>
            </a:r>
            <a:r>
              <a:rPr lang="en-US" err="1"/>
              <a:t>ini</a:t>
            </a:r>
            <a:r>
              <a:rPr lang="en-US"/>
              <a:t>,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lagi</a:t>
            </a:r>
            <a:r>
              <a:rPr lang="en-US"/>
              <a:t> </a:t>
            </a:r>
            <a:r>
              <a:rPr lang="en-US" err="1"/>
              <a:t>dibutuhkan</a:t>
            </a:r>
            <a:r>
              <a:rPr lang="en-US"/>
              <a:t> </a:t>
            </a:r>
            <a:r>
              <a:rPr lang="en-US" err="1"/>
              <a:t>pihak</a:t>
            </a:r>
            <a:r>
              <a:rPr lang="en-US"/>
              <a:t> </a:t>
            </a:r>
            <a:r>
              <a:rPr lang="en-US" err="1"/>
              <a:t>penengah</a:t>
            </a:r>
            <a:r>
              <a:rPr lang="en-US"/>
              <a:t> (</a:t>
            </a:r>
            <a:r>
              <a:rPr lang="en-US" err="1"/>
              <a:t>arbitrase</a:t>
            </a:r>
            <a:r>
              <a:rPr lang="en-US"/>
              <a:t>).</a:t>
            </a:r>
          </a:p>
          <a:p>
            <a:r>
              <a:rPr lang="en-US" err="1"/>
              <a:t>Contoh</a:t>
            </a:r>
            <a:r>
              <a:rPr lang="en-US"/>
              <a:t> </a:t>
            </a:r>
            <a:r>
              <a:rPr lang="en-US" err="1"/>
              <a:t>algoritma</a:t>
            </a:r>
            <a:r>
              <a:rPr lang="en-US"/>
              <a:t> yang </a:t>
            </a:r>
            <a:r>
              <a:rPr lang="en-US" err="1"/>
              <a:t>memenuhi</a:t>
            </a:r>
            <a:r>
              <a:rPr lang="en-US"/>
              <a:t> </a:t>
            </a:r>
            <a:r>
              <a:rPr lang="en-US" err="1"/>
              <a:t>sifat</a:t>
            </a:r>
            <a:r>
              <a:rPr lang="en-US"/>
              <a:t>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RSA, </a:t>
            </a:r>
            <a:r>
              <a:rPr lang="en-US" err="1"/>
              <a:t>karena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</a:t>
            </a:r>
            <a:r>
              <a:rPr lang="en-US" err="1"/>
              <a:t>enkripsi</a:t>
            </a:r>
            <a:r>
              <a:rPr lang="en-US"/>
              <a:t> dan </a:t>
            </a:r>
            <a:r>
              <a:rPr lang="en-US" err="1"/>
              <a:t>dekripsi</a:t>
            </a:r>
            <a:r>
              <a:rPr lang="en-US"/>
              <a:t> </a:t>
            </a:r>
            <a:r>
              <a:rPr lang="en-US" err="1"/>
              <a:t>identik</a:t>
            </a:r>
            <a:r>
              <a:rPr lang="en-US"/>
              <a:t>(</a:t>
            </a:r>
            <a:r>
              <a:rPr lang="en-US" err="1"/>
              <a:t>dapat</a:t>
            </a:r>
            <a:r>
              <a:rPr lang="en-US"/>
              <a:t> </a:t>
            </a:r>
            <a:r>
              <a:rPr lang="en-US" err="1"/>
              <a:t>dipertukarkan</a:t>
            </a:r>
            <a:r>
              <a:rPr lang="en-US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99DE7-3388-4C90-A2D0-E99AFFBED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441" y="1816012"/>
            <a:ext cx="4356259" cy="2416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10B530-38E2-7575-095E-06E926934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160" y="4929421"/>
            <a:ext cx="8667409" cy="13506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803C8C-15B5-861B-583C-72EDA1D79BD8}"/>
              </a:ext>
            </a:extLst>
          </p:cNvPr>
          <p:cNvSpPr txBox="1"/>
          <p:nvPr/>
        </p:nvSpPr>
        <p:spPr>
          <a:xfrm>
            <a:off x="147779" y="6492875"/>
            <a:ext cx="782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https://informatika.stei.itb.ac.id/~rinaldi.munir/Kriptografi/2022-2023/28-Tanda-tangan-digital-2023.pdf</a:t>
            </a:r>
          </a:p>
        </p:txBody>
      </p:sp>
    </p:spTree>
    <p:extLst>
      <p:ext uri="{BB962C8B-B14F-4D97-AF65-F5344CB8AC3E}">
        <p14:creationId xmlns:p14="http://schemas.microsoft.com/office/powerpoint/2010/main" val="278610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63CE35-373D-4A8D-F1CC-C26635A4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095" y="1690688"/>
            <a:ext cx="8151444" cy="46143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AD0E61-5A58-6A4A-01F1-84F85A9A4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Penandatanganan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Kombinasi</a:t>
            </a:r>
            <a:r>
              <a:rPr lang="en-US"/>
              <a:t> </a:t>
            </a:r>
            <a:r>
              <a:rPr lang="en-US" err="1"/>
              <a:t>Kriptografi</a:t>
            </a:r>
            <a:r>
              <a:rPr lang="en-US"/>
              <a:t> </a:t>
            </a:r>
            <a:r>
              <a:rPr lang="en-US" err="1"/>
              <a:t>kunci</a:t>
            </a:r>
            <a:r>
              <a:rPr lang="en-US"/>
              <a:t>-public dan </a:t>
            </a:r>
            <a:r>
              <a:rPr lang="en-US" err="1"/>
              <a:t>fungsi</a:t>
            </a:r>
            <a:r>
              <a:rPr lang="en-US"/>
              <a:t> Hash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6C1D2-7580-ACDD-1919-395256988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76" y="1822188"/>
            <a:ext cx="4076700" cy="435133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err="1"/>
              <a:t>Penanda</a:t>
            </a:r>
            <a:r>
              <a:rPr lang="en-US"/>
              <a:t> </a:t>
            </a:r>
            <a:r>
              <a:rPr lang="en-US" err="1"/>
              <a:t>tanganan</a:t>
            </a:r>
            <a:r>
              <a:rPr lang="en-US"/>
              <a:t> </a:t>
            </a:r>
            <a:r>
              <a:rPr lang="en-US" err="1"/>
              <a:t>pesan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cara</a:t>
            </a:r>
            <a:r>
              <a:rPr lang="en-US"/>
              <a:t> </a:t>
            </a:r>
            <a:r>
              <a:rPr lang="en-US" err="1"/>
              <a:t>mengenkripsinya</a:t>
            </a:r>
            <a:r>
              <a:rPr lang="en-US"/>
              <a:t> </a:t>
            </a:r>
            <a:r>
              <a:rPr lang="en-US" err="1"/>
              <a:t>selalu</a:t>
            </a:r>
            <a:r>
              <a:rPr lang="en-US"/>
              <a:t> </a:t>
            </a:r>
            <a:r>
              <a:rPr lang="en-US" err="1"/>
              <a:t>memberikan</a:t>
            </a:r>
            <a:r>
              <a:rPr lang="en-US"/>
              <a:t> dua </a:t>
            </a:r>
            <a:r>
              <a:rPr lang="en-US" err="1"/>
              <a:t>fungsi</a:t>
            </a:r>
            <a:r>
              <a:rPr lang="en-US"/>
              <a:t> </a:t>
            </a:r>
            <a:r>
              <a:rPr lang="en-US" err="1"/>
              <a:t>berbeda</a:t>
            </a:r>
            <a:r>
              <a:rPr lang="en-US"/>
              <a:t>: </a:t>
            </a:r>
            <a:r>
              <a:rPr lang="en-US" err="1"/>
              <a:t>kerahasiaan</a:t>
            </a:r>
            <a:r>
              <a:rPr lang="en-US"/>
              <a:t> </a:t>
            </a:r>
            <a:r>
              <a:rPr lang="en-US" err="1"/>
              <a:t>pesan</a:t>
            </a:r>
            <a:r>
              <a:rPr lang="en-US"/>
              <a:t> dan </a:t>
            </a:r>
            <a:r>
              <a:rPr lang="en-US" err="1"/>
              <a:t>otentikasi</a:t>
            </a:r>
            <a:r>
              <a:rPr lang="en-US"/>
              <a:t> </a:t>
            </a:r>
            <a:r>
              <a:rPr lang="en-US" err="1"/>
              <a:t>pesan</a:t>
            </a:r>
            <a:r>
              <a:rPr lang="en-US"/>
              <a:t>.</a:t>
            </a:r>
          </a:p>
          <a:p>
            <a:pPr algn="just"/>
            <a:r>
              <a:rPr lang="en-US"/>
              <a:t>Pada </a:t>
            </a:r>
            <a:r>
              <a:rPr lang="en-US" err="1"/>
              <a:t>beberapa</a:t>
            </a:r>
            <a:r>
              <a:rPr lang="en-US"/>
              <a:t> </a:t>
            </a:r>
            <a:r>
              <a:rPr lang="en-US" err="1"/>
              <a:t>kasus</a:t>
            </a:r>
            <a:r>
              <a:rPr lang="en-US"/>
              <a:t>, </a:t>
            </a:r>
            <a:r>
              <a:rPr lang="en-US" err="1"/>
              <a:t>sering</a:t>
            </a:r>
            <a:r>
              <a:rPr lang="en-US"/>
              <a:t> kali </a:t>
            </a:r>
            <a:r>
              <a:rPr lang="en-US" err="1"/>
              <a:t>otentikasi</a:t>
            </a:r>
            <a:r>
              <a:rPr lang="en-US"/>
              <a:t> yang </a:t>
            </a:r>
            <a:r>
              <a:rPr lang="en-US" err="1"/>
              <a:t>diperlukan</a:t>
            </a:r>
            <a:r>
              <a:rPr lang="en-US"/>
              <a:t>, </a:t>
            </a:r>
            <a:r>
              <a:rPr lang="en-US" err="1"/>
              <a:t>tetapi</a:t>
            </a:r>
            <a:r>
              <a:rPr lang="en-US"/>
              <a:t> </a:t>
            </a:r>
            <a:r>
              <a:rPr lang="en-US" err="1"/>
              <a:t>kerahasiaan</a:t>
            </a:r>
            <a:r>
              <a:rPr lang="en-US"/>
              <a:t> </a:t>
            </a:r>
            <a:r>
              <a:rPr lang="en-US" err="1"/>
              <a:t>pesan</a:t>
            </a:r>
            <a:r>
              <a:rPr lang="en-US"/>
              <a:t>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perlu</a:t>
            </a:r>
            <a:r>
              <a:rPr lang="en-US"/>
              <a:t>. </a:t>
            </a:r>
            <a:r>
              <a:rPr lang="en-US" err="1"/>
              <a:t>Maksudnya</a:t>
            </a:r>
            <a:r>
              <a:rPr lang="en-US"/>
              <a:t>, </a:t>
            </a:r>
            <a:r>
              <a:rPr lang="en-US" err="1"/>
              <a:t>pesan</a:t>
            </a:r>
            <a:r>
              <a:rPr lang="en-US"/>
              <a:t>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perlu</a:t>
            </a:r>
            <a:r>
              <a:rPr lang="en-US"/>
              <a:t> </a:t>
            </a:r>
            <a:r>
              <a:rPr lang="en-US" err="1"/>
              <a:t>dienkripsi</a:t>
            </a:r>
            <a:r>
              <a:rPr lang="en-US"/>
              <a:t> </a:t>
            </a:r>
            <a:r>
              <a:rPr lang="en-US" err="1"/>
              <a:t>karena</a:t>
            </a:r>
            <a:r>
              <a:rPr lang="en-US"/>
              <a:t>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rahasia</a:t>
            </a:r>
            <a:r>
              <a:rPr lang="en-US"/>
              <a:t>, </a:t>
            </a:r>
            <a:r>
              <a:rPr lang="en-US" err="1"/>
              <a:t>sebab</a:t>
            </a:r>
            <a:r>
              <a:rPr lang="en-US"/>
              <a:t> yang </a:t>
            </a:r>
            <a:r>
              <a:rPr lang="en-US" err="1"/>
              <a:t>dibutuhkan</a:t>
            </a:r>
            <a:r>
              <a:rPr lang="en-US"/>
              <a:t> </a:t>
            </a:r>
            <a:r>
              <a:rPr lang="en-US" err="1"/>
              <a:t>hanya</a:t>
            </a:r>
            <a:r>
              <a:rPr lang="en-US"/>
              <a:t> </a:t>
            </a:r>
            <a:r>
              <a:rPr lang="en-US" err="1"/>
              <a:t>keotentikan</a:t>
            </a:r>
            <a:r>
              <a:rPr lang="en-US"/>
              <a:t> </a:t>
            </a:r>
            <a:r>
              <a:rPr lang="en-US" err="1"/>
              <a:t>pesansaja</a:t>
            </a:r>
            <a:r>
              <a:rPr lang="en-US"/>
              <a:t>.</a:t>
            </a:r>
          </a:p>
          <a:p>
            <a:pPr algn="just"/>
            <a:r>
              <a:rPr lang="en-US" err="1"/>
              <a:t>Kombinasi</a:t>
            </a:r>
            <a:r>
              <a:rPr lang="en-US"/>
              <a:t> </a:t>
            </a:r>
            <a:r>
              <a:rPr lang="en-US" err="1"/>
              <a:t>algoritma</a:t>
            </a:r>
            <a:r>
              <a:rPr lang="en-US"/>
              <a:t> </a:t>
            </a:r>
            <a:r>
              <a:rPr lang="en-US" err="1"/>
              <a:t>kunci</a:t>
            </a:r>
            <a:r>
              <a:rPr lang="en-US"/>
              <a:t>-public dan </a:t>
            </a:r>
            <a:r>
              <a:rPr lang="en-US" err="1"/>
              <a:t>fungsi</a:t>
            </a:r>
            <a:r>
              <a:rPr lang="en-US"/>
              <a:t> hash </a:t>
            </a:r>
            <a:r>
              <a:rPr lang="en-US" err="1"/>
              <a:t>dapat</a:t>
            </a:r>
            <a:r>
              <a:rPr lang="en-US"/>
              <a:t>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kasus</a:t>
            </a:r>
            <a:r>
              <a:rPr lang="en-US"/>
              <a:t> </a:t>
            </a:r>
            <a:r>
              <a:rPr lang="en-US" err="1"/>
              <a:t>seperti</a:t>
            </a:r>
            <a:r>
              <a:rPr lang="en-US"/>
              <a:t> </a:t>
            </a:r>
            <a:r>
              <a:rPr lang="en-US" err="1"/>
              <a:t>ini</a:t>
            </a:r>
            <a:r>
              <a:rPr lang="en-US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8E61A-6C4E-7FEF-4D03-1791EE4CC3D9}"/>
              </a:ext>
            </a:extLst>
          </p:cNvPr>
          <p:cNvSpPr txBox="1"/>
          <p:nvPr/>
        </p:nvSpPr>
        <p:spPr>
          <a:xfrm>
            <a:off x="147779" y="6492875"/>
            <a:ext cx="782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https://informatika.stei.itb.ac.id/~rinaldi.munir/Kriptografi/2022-2023/28-Tanda-tangan-digital-2023.pdf</a:t>
            </a:r>
          </a:p>
        </p:txBody>
      </p:sp>
    </p:spTree>
    <p:extLst>
      <p:ext uri="{BB962C8B-B14F-4D97-AF65-F5344CB8AC3E}">
        <p14:creationId xmlns:p14="http://schemas.microsoft.com/office/powerpoint/2010/main" val="336563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nt">
            <a:extLst>
              <a:ext uri="{FF2B5EF4-FFF2-40B4-BE49-F238E27FC236}">
                <a16:creationId xmlns:a16="http://schemas.microsoft.com/office/drawing/2014/main" id="{D380959B-464C-9ED8-C9EB-AB6FC997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25448" y="8300"/>
            <a:ext cx="10966551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6B83858-ED7D-57B6-6CAA-83168807C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5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DB075-964F-BEB4-57D8-53ED86D6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390" y="759126"/>
            <a:ext cx="4596245" cy="1711119"/>
          </a:xfrm>
        </p:spPr>
        <p:txBody>
          <a:bodyPr anchor="ctr">
            <a:normAutofit/>
          </a:bodyPr>
          <a:lstStyle/>
          <a:p>
            <a:r>
              <a:rPr lang="en-US" sz="4000"/>
              <a:t>Topik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97FFD4-A8B9-3D4D-1623-7BE467E4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102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dist="139700" dir="300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Kiosk">
            <a:extLst>
              <a:ext uri="{FF2B5EF4-FFF2-40B4-BE49-F238E27FC236}">
                <a16:creationId xmlns:a16="http://schemas.microsoft.com/office/drawing/2014/main" id="{C219FB12-A1B0-C45D-29DB-95E161583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873" y="1510026"/>
            <a:ext cx="3872455" cy="38724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A6EFA-67FA-E2C7-9AC2-8FD98B775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390" y="2470244"/>
            <a:ext cx="4596245" cy="3769836"/>
          </a:xfrm>
        </p:spPr>
        <p:txBody>
          <a:bodyPr anchor="ctr">
            <a:normAutofit/>
          </a:bodyPr>
          <a:lstStyle/>
          <a:p>
            <a:r>
              <a:rPr lang="en-US" sz="2000"/>
              <a:t>Review Kriptografi</a:t>
            </a:r>
          </a:p>
          <a:p>
            <a:r>
              <a:rPr lang="en-US" sz="2000"/>
              <a:t>E-commerce</a:t>
            </a:r>
          </a:p>
          <a:p>
            <a:r>
              <a:rPr lang="en-US" sz="2000"/>
              <a:t>Relasi antara kriptografi dan e-commerce</a:t>
            </a:r>
          </a:p>
          <a:p>
            <a:r>
              <a:rPr lang="en-US" sz="2000"/>
              <a:t>Aplikasi kriptografi di e-commerce</a:t>
            </a:r>
          </a:p>
          <a:p>
            <a:r>
              <a:rPr lang="en-US" sz="2000"/>
              <a:t>Kontrak digital</a:t>
            </a:r>
          </a:p>
          <a:p>
            <a:r>
              <a:rPr lang="en-US" sz="2000"/>
              <a:t>Digital signature</a:t>
            </a:r>
          </a:p>
          <a:p>
            <a:r>
              <a:rPr lang="en-US" sz="2000"/>
              <a:t>Blind signature</a:t>
            </a:r>
          </a:p>
          <a:p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52788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A4B6F4-757F-17BE-95FE-6EF794963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465" y="253891"/>
            <a:ext cx="8404410" cy="4916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E32C77-3382-559E-C85E-C942393FF6F4}"/>
              </a:ext>
            </a:extLst>
          </p:cNvPr>
          <p:cNvSpPr txBox="1"/>
          <p:nvPr/>
        </p:nvSpPr>
        <p:spPr>
          <a:xfrm>
            <a:off x="76200" y="6488668"/>
            <a:ext cx="683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https://www.gatevidyalay.com/how-digital-signature-works-algorithm/</a:t>
            </a:r>
          </a:p>
        </p:txBody>
      </p:sp>
    </p:spTree>
    <p:extLst>
      <p:ext uri="{BB962C8B-B14F-4D97-AF65-F5344CB8AC3E}">
        <p14:creationId xmlns:p14="http://schemas.microsoft.com/office/powerpoint/2010/main" val="3230072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69C1-915C-2128-0AFE-65D4540AA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C6466-142D-82BF-8BDC-5F0BA05FC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235C0-ADD3-932C-C0CF-24DAA43F5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191" y="58746"/>
            <a:ext cx="6467617" cy="6118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5F156-52AA-86B0-A4C7-FA4C410C7646}"/>
              </a:ext>
            </a:extLst>
          </p:cNvPr>
          <p:cNvSpPr txBox="1"/>
          <p:nvPr/>
        </p:nvSpPr>
        <p:spPr>
          <a:xfrm>
            <a:off x="76200" y="6488668"/>
            <a:ext cx="683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https://www.gatevidyalay.com/how-digital-signature-works-algorithm/</a:t>
            </a:r>
          </a:p>
        </p:txBody>
      </p:sp>
    </p:spTree>
    <p:extLst>
      <p:ext uri="{BB962C8B-B14F-4D97-AF65-F5344CB8AC3E}">
        <p14:creationId xmlns:p14="http://schemas.microsoft.com/office/powerpoint/2010/main" val="1583866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6F4A9-4EDB-3792-9D46-ED953C66B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Dua </a:t>
            </a:r>
            <a:r>
              <a:rPr lang="en-US" err="1"/>
              <a:t>algoritma</a:t>
            </a:r>
            <a:r>
              <a:rPr lang="en-US"/>
              <a:t> signature yang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secara</a:t>
            </a:r>
            <a:r>
              <a:rPr lang="en-US"/>
              <a:t> </a:t>
            </a:r>
            <a:r>
              <a:rPr lang="en-US" err="1"/>
              <a:t>luas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RSA dan El-Gamal Signature. </a:t>
            </a:r>
          </a:p>
          <a:p>
            <a:r>
              <a:rPr lang="en-US"/>
              <a:t>Pada RSA, </a:t>
            </a:r>
            <a:r>
              <a:rPr lang="en-US" err="1"/>
              <a:t>algoritma</a:t>
            </a:r>
            <a:r>
              <a:rPr lang="en-US"/>
              <a:t> </a:t>
            </a:r>
            <a:r>
              <a:rPr lang="en-US" err="1"/>
              <a:t>enkripsi</a:t>
            </a:r>
            <a:r>
              <a:rPr lang="en-US"/>
              <a:t> dan </a:t>
            </a:r>
            <a:r>
              <a:rPr lang="en-US" err="1"/>
              <a:t>dekripsi</a:t>
            </a:r>
            <a:r>
              <a:rPr lang="en-US"/>
              <a:t> </a:t>
            </a:r>
            <a:r>
              <a:rPr lang="en-US" err="1"/>
              <a:t>identik</a:t>
            </a:r>
            <a:r>
              <a:rPr lang="en-US"/>
              <a:t>, </a:t>
            </a:r>
            <a:r>
              <a:rPr lang="en-US" err="1"/>
              <a:t>sehingga</a:t>
            </a:r>
            <a:r>
              <a:rPr lang="en-US"/>
              <a:t> proses signature dan </a:t>
            </a:r>
            <a:r>
              <a:rPr lang="en-US" err="1"/>
              <a:t>verifikasi</a:t>
            </a:r>
            <a:r>
              <a:rPr lang="en-US"/>
              <a:t> juga </a:t>
            </a:r>
            <a:r>
              <a:rPr lang="en-US" err="1"/>
              <a:t>identik</a:t>
            </a:r>
            <a:endParaRPr lang="en-US"/>
          </a:p>
          <a:p>
            <a:r>
              <a:rPr lang="en-US" err="1"/>
              <a:t>Selain</a:t>
            </a:r>
            <a:r>
              <a:rPr lang="en-US"/>
              <a:t> RSA, </a:t>
            </a:r>
            <a:r>
              <a:rPr lang="en-US" err="1"/>
              <a:t>terdapat</a:t>
            </a:r>
            <a:r>
              <a:rPr lang="en-US"/>
              <a:t> </a:t>
            </a:r>
            <a:r>
              <a:rPr lang="en-US" err="1"/>
              <a:t>algoritma</a:t>
            </a:r>
            <a:r>
              <a:rPr lang="en-US"/>
              <a:t> yang </a:t>
            </a:r>
            <a:r>
              <a:rPr lang="en-US" err="1"/>
              <a:t>dikhususkan</a:t>
            </a:r>
            <a:r>
              <a:rPr lang="en-US"/>
              <a:t> </a:t>
            </a:r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tanda-tangan</a:t>
            </a:r>
            <a:r>
              <a:rPr lang="en-US"/>
              <a:t> digital, </a:t>
            </a:r>
            <a:r>
              <a:rPr lang="en-US" err="1"/>
              <a:t>yaitu</a:t>
            </a:r>
            <a:r>
              <a:rPr lang="en-US"/>
              <a:t> Digital Signature Algorithm (DSA), yang </a:t>
            </a:r>
            <a:r>
              <a:rPr lang="en-US" err="1"/>
              <a:t>merupakan</a:t>
            </a:r>
            <a:r>
              <a:rPr lang="en-US"/>
              <a:t> </a:t>
            </a:r>
            <a:r>
              <a:rPr lang="en-US" err="1"/>
              <a:t>bakuan</a:t>
            </a:r>
            <a:r>
              <a:rPr lang="en-US"/>
              <a:t>(standard) </a:t>
            </a:r>
            <a:r>
              <a:rPr lang="en-US" err="1"/>
              <a:t>untuk</a:t>
            </a:r>
            <a:r>
              <a:rPr lang="en-US"/>
              <a:t> Digital </a:t>
            </a:r>
            <a:r>
              <a:rPr lang="en-US" err="1"/>
              <a:t>Dignature</a:t>
            </a:r>
            <a:r>
              <a:rPr lang="en-US"/>
              <a:t> Standard(DSS).</a:t>
            </a:r>
          </a:p>
          <a:p>
            <a:r>
              <a:rPr lang="en-US"/>
              <a:t>Pada DSA, </a:t>
            </a:r>
            <a:r>
              <a:rPr lang="en-US" err="1"/>
              <a:t>algoritma</a:t>
            </a:r>
            <a:r>
              <a:rPr lang="en-US"/>
              <a:t> signature dan </a:t>
            </a:r>
            <a:r>
              <a:rPr lang="en-US" err="1"/>
              <a:t>verifikasi</a:t>
            </a:r>
            <a:r>
              <a:rPr lang="en-US"/>
              <a:t> </a:t>
            </a:r>
            <a:r>
              <a:rPr lang="en-US" err="1"/>
              <a:t>berbeda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1AE6E-8B10-42AD-7C88-C43EB575BDB5}"/>
              </a:ext>
            </a:extLst>
          </p:cNvPr>
          <p:cNvSpPr txBox="1"/>
          <p:nvPr/>
        </p:nvSpPr>
        <p:spPr>
          <a:xfrm>
            <a:off x="147779" y="6492875"/>
            <a:ext cx="782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https://informatika.stei.itb.ac.id/~rinaldi.munir/Kriptografi/2022-2023/28-Tanda-tangan-digital-2023.pdf</a:t>
            </a:r>
          </a:p>
        </p:txBody>
      </p:sp>
    </p:spTree>
    <p:extLst>
      <p:ext uri="{BB962C8B-B14F-4D97-AF65-F5344CB8AC3E}">
        <p14:creationId xmlns:p14="http://schemas.microsoft.com/office/powerpoint/2010/main" val="178375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EC6F2-F8CD-6A07-2797-C32C13E0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Blind Signature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FF16D-B7E5-9CB0-C3C4-6ADE6071F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850"/>
            <a:ext cx="5429250" cy="4351338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Proses </a:t>
            </a:r>
            <a:r>
              <a:rPr lang="en-US" err="1"/>
              <a:t>membutakan</a:t>
            </a:r>
            <a:r>
              <a:rPr lang="en-US"/>
              <a:t> </a:t>
            </a:r>
            <a:r>
              <a:rPr lang="en-US" err="1"/>
              <a:t>suatu</a:t>
            </a:r>
            <a:r>
              <a:rPr lang="en-US"/>
              <a:t> </a:t>
            </a:r>
            <a:r>
              <a:rPr lang="en-US" err="1"/>
              <a:t>pesan</a:t>
            </a:r>
            <a:r>
              <a:rPr lang="en-US"/>
              <a:t> </a:t>
            </a:r>
            <a:r>
              <a:rPr lang="en-US" err="1"/>
              <a:t>dapat</a:t>
            </a:r>
            <a:r>
              <a:rPr lang="en-US"/>
              <a:t> </a:t>
            </a:r>
            <a:r>
              <a:rPr lang="en-US" err="1"/>
              <a:t>diibaratkan</a:t>
            </a:r>
            <a:r>
              <a:rPr lang="en-US"/>
              <a:t> </a:t>
            </a:r>
            <a:r>
              <a:rPr lang="en-US" err="1"/>
              <a:t>seperti</a:t>
            </a:r>
            <a:r>
              <a:rPr lang="en-US"/>
              <a:t> </a:t>
            </a:r>
            <a:r>
              <a:rPr lang="en-US" err="1"/>
              <a:t>memasukkan</a:t>
            </a:r>
            <a:r>
              <a:rPr lang="en-US"/>
              <a:t> </a:t>
            </a:r>
            <a:r>
              <a:rPr lang="en-US" err="1"/>
              <a:t>pesan</a:t>
            </a:r>
            <a:r>
              <a:rPr lang="en-US"/>
              <a:t> </a:t>
            </a:r>
            <a:r>
              <a:rPr lang="en-US" err="1"/>
              <a:t>ke</a:t>
            </a:r>
            <a:r>
              <a:rPr lang="en-US"/>
              <a:t> </a:t>
            </a:r>
            <a:r>
              <a:rPr lang="en-US" err="1"/>
              <a:t>dalam</a:t>
            </a:r>
            <a:r>
              <a:rPr lang="en-US"/>
              <a:t> </a:t>
            </a:r>
            <a:r>
              <a:rPr lang="en-US" err="1"/>
              <a:t>amplop</a:t>
            </a:r>
            <a:r>
              <a:rPr lang="en-US"/>
              <a:t> </a:t>
            </a:r>
            <a:r>
              <a:rPr lang="en-US" err="1"/>
              <a:t>bersama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selembar</a:t>
            </a:r>
            <a:r>
              <a:rPr lang="en-US"/>
              <a:t> </a:t>
            </a:r>
            <a:r>
              <a:rPr lang="en-US" err="1"/>
              <a:t>kertas</a:t>
            </a:r>
            <a:r>
              <a:rPr lang="en-US"/>
              <a:t> </a:t>
            </a:r>
            <a:r>
              <a:rPr lang="en-US" err="1"/>
              <a:t>karbon</a:t>
            </a:r>
            <a:r>
              <a:rPr lang="en-US"/>
              <a:t>.</a:t>
            </a:r>
          </a:p>
          <a:p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ada</a:t>
            </a:r>
            <a:r>
              <a:rPr lang="en-US"/>
              <a:t> yang </a:t>
            </a:r>
            <a:r>
              <a:rPr lang="en-US" err="1"/>
              <a:t>bisa</a:t>
            </a:r>
            <a:r>
              <a:rPr lang="en-US"/>
              <a:t> </a:t>
            </a:r>
            <a:r>
              <a:rPr lang="en-US" err="1"/>
              <a:t>membaca</a:t>
            </a:r>
            <a:r>
              <a:rPr lang="en-US"/>
              <a:t> </a:t>
            </a:r>
            <a:r>
              <a:rPr lang="en-US" err="1"/>
              <a:t>pesan</a:t>
            </a:r>
            <a:r>
              <a:rPr lang="en-US"/>
              <a:t> </a:t>
            </a:r>
            <a:r>
              <a:rPr lang="en-US" err="1"/>
              <a:t>melalui</a:t>
            </a:r>
            <a:r>
              <a:rPr lang="en-US"/>
              <a:t> </a:t>
            </a:r>
            <a:r>
              <a:rPr lang="en-US" err="1"/>
              <a:t>amplop</a:t>
            </a:r>
            <a:r>
              <a:rPr lang="en-US"/>
              <a:t>. Tanda </a:t>
            </a:r>
            <a:r>
              <a:rPr lang="en-US" err="1"/>
              <a:t>tangan</a:t>
            </a:r>
            <a:r>
              <a:rPr lang="en-US"/>
              <a:t> </a:t>
            </a:r>
            <a:r>
              <a:rPr lang="en-US" err="1"/>
              <a:t>buta</a:t>
            </a:r>
            <a:r>
              <a:rPr lang="en-US"/>
              <a:t> </a:t>
            </a:r>
            <a:r>
              <a:rPr lang="en-US" err="1"/>
              <a:t>dibuat</a:t>
            </a:r>
            <a:r>
              <a:rPr lang="en-US"/>
              <a:t> pada </a:t>
            </a:r>
            <a:r>
              <a:rPr lang="en-US" err="1"/>
              <a:t>amplop</a:t>
            </a:r>
            <a:r>
              <a:rPr lang="en-US"/>
              <a:t> dan </a:t>
            </a:r>
            <a:r>
              <a:rPr lang="en-US" err="1"/>
              <a:t>melewati</a:t>
            </a:r>
            <a:r>
              <a:rPr lang="en-US"/>
              <a:t> </a:t>
            </a:r>
            <a:r>
              <a:rPr lang="en-US" err="1"/>
              <a:t>amplop</a:t>
            </a:r>
            <a:r>
              <a:rPr lang="en-US"/>
              <a:t> dan </a:t>
            </a:r>
            <a:r>
              <a:rPr lang="en-US" err="1"/>
              <a:t>kertas</a:t>
            </a:r>
            <a:r>
              <a:rPr lang="en-US"/>
              <a:t> </a:t>
            </a:r>
            <a:r>
              <a:rPr lang="en-US" err="1"/>
              <a:t>karbon</a:t>
            </a:r>
            <a:r>
              <a:rPr lang="en-US"/>
              <a:t> </a:t>
            </a:r>
            <a:r>
              <a:rPr lang="en-US" err="1"/>
              <a:t>ke</a:t>
            </a:r>
            <a:r>
              <a:rPr lang="en-US"/>
              <a:t> </a:t>
            </a:r>
            <a:r>
              <a:rPr lang="en-US" err="1"/>
              <a:t>pesan</a:t>
            </a:r>
            <a:r>
              <a:rPr lang="en-US"/>
              <a:t> </a:t>
            </a:r>
            <a:r>
              <a:rPr lang="en-US" err="1"/>
              <a:t>aslinya</a:t>
            </a:r>
            <a:r>
              <a:rPr lang="en-US"/>
              <a:t>.</a:t>
            </a:r>
          </a:p>
          <a:p>
            <a:r>
              <a:rPr lang="en-US"/>
              <a:t>Ketika </a:t>
            </a:r>
            <a:r>
              <a:rPr lang="en-US" err="1"/>
              <a:t>pesan</a:t>
            </a:r>
            <a:r>
              <a:rPr lang="en-US"/>
              <a:t> </a:t>
            </a:r>
            <a:r>
              <a:rPr lang="en-US" err="1"/>
              <a:t>dikeluarkan</a:t>
            </a:r>
            <a:r>
              <a:rPr lang="en-US"/>
              <a:t> </a:t>
            </a:r>
            <a:r>
              <a:rPr lang="en-US" err="1"/>
              <a:t>dari</a:t>
            </a:r>
            <a:r>
              <a:rPr lang="en-US"/>
              <a:t> </a:t>
            </a:r>
            <a:r>
              <a:rPr lang="en-US" err="1"/>
              <a:t>amplop</a:t>
            </a:r>
            <a:r>
              <a:rPr lang="en-US"/>
              <a:t>, </a:t>
            </a:r>
            <a:r>
              <a:rPr lang="en-US" err="1"/>
              <a:t>pesan</a:t>
            </a:r>
            <a:r>
              <a:rPr lang="en-US"/>
              <a:t> </a:t>
            </a:r>
            <a:r>
              <a:rPr lang="en-US" err="1"/>
              <a:t>itu</a:t>
            </a:r>
            <a:r>
              <a:rPr lang="en-US"/>
              <a:t> </a:t>
            </a:r>
            <a:r>
              <a:rPr lang="en-US" err="1"/>
              <a:t>akan</a:t>
            </a:r>
            <a:r>
              <a:rPr lang="en-US"/>
              <a:t> </a:t>
            </a:r>
            <a:r>
              <a:rPr lang="en-US" err="1"/>
              <a:t>ditandatangani</a:t>
            </a:r>
            <a:r>
              <a:rPr lang="en-US"/>
              <a:t> dan </a:t>
            </a:r>
            <a:r>
              <a:rPr lang="en-US" err="1"/>
              <a:t>penandatangan</a:t>
            </a:r>
            <a:r>
              <a:rPr lang="en-US"/>
              <a:t>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akan</a:t>
            </a:r>
            <a:r>
              <a:rPr lang="en-US"/>
              <a:t> </a:t>
            </a:r>
            <a:r>
              <a:rPr lang="en-US" err="1"/>
              <a:t>mengetahui</a:t>
            </a:r>
            <a:r>
              <a:rPr lang="en-US"/>
              <a:t> </a:t>
            </a:r>
            <a:r>
              <a:rPr lang="en-US" err="1"/>
              <a:t>apa</a:t>
            </a:r>
            <a:r>
              <a:rPr lang="en-US"/>
              <a:t> yang </a:t>
            </a:r>
            <a:r>
              <a:rPr lang="en-US" err="1"/>
              <a:t>ditandatangani</a:t>
            </a:r>
            <a:r>
              <a:rPr lang="en-US"/>
              <a:t>.</a:t>
            </a:r>
          </a:p>
          <a:p>
            <a:r>
              <a:rPr lang="en-US"/>
              <a:t>Pada </a:t>
            </a:r>
            <a:r>
              <a:rPr lang="en-US" err="1"/>
              <a:t>langkah-langkah</a:t>
            </a:r>
            <a:r>
              <a:rPr lang="en-US"/>
              <a:t> di </a:t>
            </a:r>
            <a:r>
              <a:rPr lang="en-US" err="1"/>
              <a:t>bawah</a:t>
            </a:r>
            <a:r>
              <a:rPr lang="en-US"/>
              <a:t> </a:t>
            </a:r>
            <a:r>
              <a:rPr lang="en-US" err="1"/>
              <a:t>ini</a:t>
            </a:r>
            <a:r>
              <a:rPr lang="en-US"/>
              <a:t>, </a:t>
            </a:r>
            <a:r>
              <a:rPr lang="en-US" err="1"/>
              <a:t>pengguna</a:t>
            </a:r>
            <a:r>
              <a:rPr lang="en-US"/>
              <a:t> Alice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protokol</a:t>
            </a:r>
            <a:r>
              <a:rPr lang="en-US"/>
              <a:t> </a:t>
            </a:r>
            <a:r>
              <a:rPr lang="en-US" err="1"/>
              <a:t>tanda</a:t>
            </a:r>
            <a:r>
              <a:rPr lang="en-US"/>
              <a:t> </a:t>
            </a:r>
            <a:r>
              <a:rPr lang="en-US" err="1"/>
              <a:t>tangan</a:t>
            </a:r>
            <a:r>
              <a:rPr lang="en-US"/>
              <a:t> </a:t>
            </a:r>
            <a:r>
              <a:rPr lang="en-US" err="1"/>
              <a:t>buta</a:t>
            </a:r>
            <a:r>
              <a:rPr lang="en-US"/>
              <a:t> </a:t>
            </a:r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membuat</a:t>
            </a:r>
            <a:r>
              <a:rPr lang="en-US"/>
              <a:t> </a:t>
            </a:r>
            <a:r>
              <a:rPr lang="en-US" err="1"/>
              <a:t>pengguna</a:t>
            </a:r>
            <a:r>
              <a:rPr lang="en-US"/>
              <a:t> lain, Bob, </a:t>
            </a:r>
            <a:r>
              <a:rPr lang="en-US" err="1"/>
              <a:t>menandatangani</a:t>
            </a:r>
            <a:r>
              <a:rPr lang="en-US"/>
              <a:t> </a:t>
            </a:r>
            <a:r>
              <a:rPr lang="en-US" err="1"/>
              <a:t>pesan</a:t>
            </a:r>
            <a:r>
              <a:rPr lang="en-US"/>
              <a:t> </a:t>
            </a:r>
            <a:r>
              <a:rPr lang="en-US" err="1"/>
              <a:t>tanpa</a:t>
            </a:r>
            <a:r>
              <a:rPr lang="en-US"/>
              <a:t> </a:t>
            </a:r>
            <a:r>
              <a:rPr lang="en-US" err="1"/>
              <a:t>mengetahui</a:t>
            </a:r>
            <a:r>
              <a:rPr lang="en-US"/>
              <a:t> </a:t>
            </a:r>
            <a:r>
              <a:rPr lang="en-US" err="1"/>
              <a:t>isinya</a:t>
            </a:r>
            <a:r>
              <a:rPr lang="en-US"/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99FC17-4257-B780-7430-11688570F638}"/>
              </a:ext>
            </a:extLst>
          </p:cNvPr>
          <p:cNvSpPr txBox="1">
            <a:spLocks/>
          </p:cNvSpPr>
          <p:nvPr/>
        </p:nvSpPr>
        <p:spPr>
          <a:xfrm>
            <a:off x="6267450" y="1339850"/>
            <a:ext cx="5429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000"/>
              <a:t>Alice </a:t>
            </a:r>
            <a:r>
              <a:rPr lang="en-US" sz="2000" err="1"/>
              <a:t>mengambil</a:t>
            </a:r>
            <a:r>
              <a:rPr lang="en-US" sz="2000"/>
              <a:t> </a:t>
            </a:r>
            <a:r>
              <a:rPr lang="en-US" sz="2000" err="1"/>
              <a:t>pesan</a:t>
            </a:r>
            <a:r>
              <a:rPr lang="en-US" sz="2000"/>
              <a:t> </a:t>
            </a:r>
            <a:r>
              <a:rPr lang="en-US" sz="2000" err="1"/>
              <a:t>tersebut</a:t>
            </a:r>
            <a:r>
              <a:rPr lang="en-US" sz="2000"/>
              <a:t> dan </a:t>
            </a:r>
            <a:r>
              <a:rPr lang="en-US" sz="2000" err="1"/>
              <a:t>mengalikannya</a:t>
            </a:r>
            <a:r>
              <a:rPr lang="en-US" sz="2000"/>
              <a:t> </a:t>
            </a:r>
            <a:r>
              <a:rPr lang="en-US" sz="2000" err="1"/>
              <a:t>dengan</a:t>
            </a:r>
            <a:r>
              <a:rPr lang="en-US" sz="2000"/>
              <a:t> </a:t>
            </a:r>
            <a:r>
              <a:rPr lang="en-US" sz="2000" err="1"/>
              <a:t>nilai</a:t>
            </a:r>
            <a:r>
              <a:rPr lang="en-US" sz="2000"/>
              <a:t> </a:t>
            </a:r>
            <a:r>
              <a:rPr lang="en-US" sz="2000" err="1"/>
              <a:t>acak</a:t>
            </a:r>
            <a:r>
              <a:rPr lang="en-US" sz="2000"/>
              <a:t>, yang </a:t>
            </a:r>
            <a:r>
              <a:rPr lang="en-US" sz="2000" err="1"/>
              <a:t>disebut</a:t>
            </a:r>
            <a:r>
              <a:rPr lang="en-US" sz="2000"/>
              <a:t> </a:t>
            </a:r>
            <a:r>
              <a:rPr lang="en-US" sz="2000" err="1"/>
              <a:t>faktor</a:t>
            </a:r>
            <a:r>
              <a:rPr lang="en-US" sz="2000"/>
              <a:t> </a:t>
            </a:r>
            <a:r>
              <a:rPr lang="en-US" sz="2000" err="1"/>
              <a:t>pembutakan</a:t>
            </a:r>
            <a:r>
              <a:rPr lang="en-US" sz="2000"/>
              <a:t>. </a:t>
            </a:r>
            <a:r>
              <a:rPr lang="en-US" sz="2000" err="1"/>
              <a:t>Ini</a:t>
            </a:r>
            <a:r>
              <a:rPr lang="en-US" sz="2000"/>
              <a:t> </a:t>
            </a:r>
            <a:r>
              <a:rPr lang="en-US" sz="2000" err="1"/>
              <a:t>membutakan</a:t>
            </a:r>
            <a:r>
              <a:rPr lang="en-US" sz="2000"/>
              <a:t> </a:t>
            </a:r>
            <a:r>
              <a:rPr lang="en-US" sz="2000" err="1"/>
              <a:t>pesan</a:t>
            </a:r>
            <a:r>
              <a:rPr lang="en-US" sz="2000"/>
              <a:t> </a:t>
            </a:r>
            <a:r>
              <a:rPr lang="en-US" sz="2000" err="1"/>
              <a:t>sehingga</a:t>
            </a:r>
            <a:r>
              <a:rPr lang="en-US" sz="2000"/>
              <a:t> </a:t>
            </a:r>
            <a:r>
              <a:rPr lang="en-US" sz="2000" err="1"/>
              <a:t>isinya</a:t>
            </a:r>
            <a:r>
              <a:rPr lang="en-US" sz="2000"/>
              <a:t> </a:t>
            </a:r>
            <a:r>
              <a:rPr lang="en-US" sz="2000" err="1"/>
              <a:t>tidak</a:t>
            </a:r>
            <a:r>
              <a:rPr lang="en-US" sz="2000"/>
              <a:t> </a:t>
            </a:r>
            <a:r>
              <a:rPr lang="en-US" sz="2000" err="1"/>
              <a:t>dapat</a:t>
            </a:r>
            <a:r>
              <a:rPr lang="en-US" sz="2000"/>
              <a:t> </a:t>
            </a:r>
            <a:r>
              <a:rPr lang="en-US" sz="2000" err="1"/>
              <a:t>dibaca</a:t>
            </a:r>
            <a:r>
              <a:rPr lang="en-US" sz="2000"/>
              <a:t>.</a:t>
            </a:r>
            <a:endParaRPr lang="es-ES" sz="2000"/>
          </a:p>
          <a:p>
            <a:pPr marL="514350" indent="-514350">
              <a:buFont typeface="+mj-lt"/>
              <a:buAutoNum type="arabicPeriod"/>
            </a:pPr>
            <a:r>
              <a:rPr lang="es-ES" sz="2000"/>
              <a:t>Alice </a:t>
            </a:r>
            <a:r>
              <a:rPr lang="es-ES" sz="2000" err="1"/>
              <a:t>mengirimkan</a:t>
            </a:r>
            <a:r>
              <a:rPr lang="es-ES" sz="2000"/>
              <a:t> pesan buta </a:t>
            </a:r>
            <a:r>
              <a:rPr lang="es-ES" sz="2000" err="1"/>
              <a:t>kepada</a:t>
            </a:r>
            <a:r>
              <a:rPr lang="es-ES" sz="2000"/>
              <a:t> Bob.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Bob </a:t>
            </a:r>
            <a:r>
              <a:rPr lang="en-US" sz="2000" err="1"/>
              <a:t>secara</a:t>
            </a:r>
            <a:r>
              <a:rPr lang="en-US" sz="2000"/>
              <a:t> digital </a:t>
            </a:r>
            <a:r>
              <a:rPr lang="en-US" sz="2000" err="1"/>
              <a:t>menandatangani</a:t>
            </a:r>
            <a:r>
              <a:rPr lang="en-US" sz="2000"/>
              <a:t> </a:t>
            </a:r>
            <a:r>
              <a:rPr lang="en-US" sz="2000" err="1"/>
              <a:t>pesan</a:t>
            </a:r>
            <a:r>
              <a:rPr lang="en-US" sz="2000"/>
              <a:t> yang </a:t>
            </a:r>
            <a:r>
              <a:rPr lang="en-US" sz="2000" err="1"/>
              <a:t>dibutakan</a:t>
            </a:r>
            <a:r>
              <a:rPr lang="en-US" sz="2000"/>
              <a:t> dan  </a:t>
            </a:r>
            <a:r>
              <a:rPr lang="en-US" sz="2000" err="1"/>
              <a:t>mengembalikannya</a:t>
            </a:r>
            <a:r>
              <a:rPr lang="en-US" sz="2000"/>
              <a:t> </a:t>
            </a:r>
            <a:r>
              <a:rPr lang="en-US" sz="2000" err="1"/>
              <a:t>ke</a:t>
            </a:r>
            <a:r>
              <a:rPr lang="en-US" sz="2000"/>
              <a:t> Alice.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Alice </a:t>
            </a:r>
            <a:r>
              <a:rPr lang="en-US" sz="2000" err="1"/>
              <a:t>membagi</a:t>
            </a:r>
            <a:r>
              <a:rPr lang="en-US" sz="2000"/>
              <a:t> </a:t>
            </a:r>
            <a:r>
              <a:rPr lang="en-US" sz="2000" err="1"/>
              <a:t>faktor</a:t>
            </a:r>
            <a:r>
              <a:rPr lang="en-US" sz="2000"/>
              <a:t> yang </a:t>
            </a:r>
            <a:r>
              <a:rPr lang="en-US" sz="2000" err="1"/>
              <a:t>membutakan</a:t>
            </a:r>
            <a:r>
              <a:rPr lang="en-US" sz="2000"/>
              <a:t>, </a:t>
            </a:r>
            <a:r>
              <a:rPr lang="en-US" sz="2000" err="1"/>
              <a:t>meninggalkan</a:t>
            </a:r>
            <a:r>
              <a:rPr lang="en-US" sz="2000"/>
              <a:t> </a:t>
            </a:r>
            <a:r>
              <a:rPr lang="en-US" sz="2000" err="1"/>
              <a:t>pesan</a:t>
            </a:r>
            <a:r>
              <a:rPr lang="en-US" sz="2000"/>
              <a:t> </a:t>
            </a:r>
            <a:r>
              <a:rPr lang="en-US" sz="2000" err="1"/>
              <a:t>asli</a:t>
            </a:r>
            <a:r>
              <a:rPr lang="en-US" sz="2000"/>
              <a:t> yang </a:t>
            </a:r>
            <a:r>
              <a:rPr lang="en-US" sz="2000" err="1"/>
              <a:t>sekarang</a:t>
            </a:r>
            <a:r>
              <a:rPr lang="en-US" sz="2000"/>
              <a:t> </a:t>
            </a:r>
            <a:r>
              <a:rPr lang="en-US" sz="2000" err="1"/>
              <a:t>ditandatangani</a:t>
            </a:r>
            <a:r>
              <a:rPr lang="en-US" sz="2000"/>
              <a:t> oleh Bob.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6CF7A8-53AF-BA67-B0BF-78AD7C7A5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001" y="5167312"/>
            <a:ext cx="8949663" cy="1325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B8849B-4207-5429-ABB0-CF678CACCC86}"/>
              </a:ext>
            </a:extLst>
          </p:cNvPr>
          <p:cNvSpPr txBox="1"/>
          <p:nvPr/>
        </p:nvSpPr>
        <p:spPr>
          <a:xfrm>
            <a:off x="147779" y="6492875"/>
            <a:ext cx="782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https://informatika.stei.itb.ac.id/~rinaldi.munir/Kriptografi/2022-2023/28-Tanda-tangan-digital-2023.pdf</a:t>
            </a:r>
          </a:p>
        </p:txBody>
      </p:sp>
    </p:spTree>
    <p:extLst>
      <p:ext uri="{BB962C8B-B14F-4D97-AF65-F5344CB8AC3E}">
        <p14:creationId xmlns:p14="http://schemas.microsoft.com/office/powerpoint/2010/main" val="223440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87B-59E0-DEC9-E102-635259D44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Contoh</a:t>
            </a:r>
            <a:r>
              <a:rPr lang="en-US"/>
              <a:t> </a:t>
            </a:r>
            <a:r>
              <a:rPr lang="en-US" err="1"/>
              <a:t>soal</a:t>
            </a:r>
            <a:r>
              <a:rPr lang="en-US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34FB1-A73A-7D11-47E7-B3F344235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361D8-9BE2-FE93-E714-CD898F59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795" y="182502"/>
            <a:ext cx="6661259" cy="64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57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0798-4051-6C4B-1197-6E437248C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 </a:t>
            </a:r>
            <a:r>
              <a:rPr lang="en-US" err="1"/>
              <a:t>pertanyaan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E39FE-E51F-A865-C78D-9C68B5E3B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SEKIAN DAN TERIMAKASIH</a:t>
            </a:r>
          </a:p>
        </p:txBody>
      </p:sp>
    </p:spTree>
    <p:extLst>
      <p:ext uri="{BB962C8B-B14F-4D97-AF65-F5344CB8AC3E}">
        <p14:creationId xmlns:p14="http://schemas.microsoft.com/office/powerpoint/2010/main" val="2640348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EF78-500E-8E7C-5E7A-B5A1B711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 </a:t>
            </a:r>
            <a:r>
              <a:rPr lang="en-US" err="1"/>
              <a:t>Kriptografi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7FABE-C413-C866-2710-1583593CB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Kriptografi</a:t>
            </a:r>
            <a:r>
              <a:rPr lang="en-US"/>
              <a:t> </a:t>
            </a:r>
          </a:p>
          <a:p>
            <a:pPr marL="0" indent="0">
              <a:buNone/>
            </a:pPr>
            <a:r>
              <a:rPr lang="en-US" err="1"/>
              <a:t>ilmu</a:t>
            </a:r>
            <a:r>
              <a:rPr lang="en-US"/>
              <a:t> yang </a:t>
            </a:r>
            <a:r>
              <a:rPr lang="en-US" err="1"/>
              <a:t>mempelajari</a:t>
            </a:r>
            <a:r>
              <a:rPr lang="en-US"/>
              <a:t> </a:t>
            </a:r>
            <a:r>
              <a:rPr lang="en-US" err="1"/>
              <a:t>bagaimana</a:t>
            </a:r>
            <a:r>
              <a:rPr lang="en-US"/>
              <a:t> </a:t>
            </a:r>
            <a:r>
              <a:rPr lang="en-US" err="1"/>
              <a:t>menjaga</a:t>
            </a:r>
            <a:r>
              <a:rPr lang="en-US"/>
              <a:t> agar data/</a:t>
            </a:r>
            <a:r>
              <a:rPr lang="en-US" err="1"/>
              <a:t>pesan</a:t>
            </a:r>
            <a:r>
              <a:rPr lang="en-US"/>
              <a:t> </a:t>
            </a:r>
            <a:r>
              <a:rPr lang="en-US" err="1"/>
              <a:t>tetap</a:t>
            </a:r>
            <a:r>
              <a:rPr lang="en-US"/>
              <a:t> </a:t>
            </a:r>
            <a:r>
              <a:rPr lang="en-US" err="1"/>
              <a:t>aman</a:t>
            </a:r>
            <a:r>
              <a:rPr lang="en-US"/>
              <a:t> </a:t>
            </a:r>
            <a:r>
              <a:rPr lang="en-US" err="1"/>
              <a:t>saat</a:t>
            </a:r>
            <a:r>
              <a:rPr lang="en-US"/>
              <a:t> </a:t>
            </a:r>
            <a:r>
              <a:rPr lang="en-US" err="1"/>
              <a:t>dikirimkan</a:t>
            </a:r>
            <a:r>
              <a:rPr lang="en-US"/>
              <a:t> </a:t>
            </a:r>
            <a:r>
              <a:rPr lang="en-US" err="1"/>
              <a:t>tanpa</a:t>
            </a:r>
            <a:r>
              <a:rPr lang="en-US"/>
              <a:t> </a:t>
            </a:r>
            <a:r>
              <a:rPr lang="en-US" err="1"/>
              <a:t>mengalami</a:t>
            </a:r>
            <a:r>
              <a:rPr lang="en-US"/>
              <a:t> </a:t>
            </a:r>
            <a:r>
              <a:rPr lang="en-US" err="1"/>
              <a:t>ganggunan</a:t>
            </a:r>
            <a:r>
              <a:rPr lang="en-US"/>
              <a:t> </a:t>
            </a:r>
            <a:r>
              <a:rPr lang="en-US" err="1"/>
              <a:t>dari</a:t>
            </a:r>
            <a:r>
              <a:rPr lang="en-US"/>
              <a:t> </a:t>
            </a:r>
            <a:r>
              <a:rPr lang="en-US" err="1"/>
              <a:t>pihak</a:t>
            </a:r>
            <a:r>
              <a:rPr lang="en-US"/>
              <a:t> </a:t>
            </a:r>
            <a:r>
              <a:rPr lang="en-US" err="1"/>
              <a:t>ketiga</a:t>
            </a:r>
            <a:endParaRPr lang="en-US"/>
          </a:p>
          <a:p>
            <a:r>
              <a:rPr lang="en-US" err="1"/>
              <a:t>Semakin</a:t>
            </a:r>
            <a:r>
              <a:rPr lang="en-US"/>
              <a:t> </a:t>
            </a:r>
            <a:r>
              <a:rPr lang="en-US" err="1"/>
              <a:t>banyak</a:t>
            </a:r>
            <a:r>
              <a:rPr lang="en-US"/>
              <a:t> </a:t>
            </a:r>
            <a:r>
              <a:rPr lang="en-US" err="1"/>
              <a:t>aplikasi</a:t>
            </a:r>
            <a:r>
              <a:rPr lang="en-US"/>
              <a:t> yang </a:t>
            </a:r>
            <a:r>
              <a:rPr lang="en-US" err="1"/>
              <a:t>muncul</a:t>
            </a:r>
            <a:r>
              <a:rPr lang="en-US"/>
              <a:t> </a:t>
            </a:r>
            <a:r>
              <a:rPr lang="en-US" err="1"/>
              <a:t>memanfaatkan</a:t>
            </a:r>
            <a:r>
              <a:rPr lang="en-US"/>
              <a:t> </a:t>
            </a:r>
            <a:r>
              <a:rPr lang="en-US" err="1"/>
              <a:t>teknologi</a:t>
            </a:r>
            <a:r>
              <a:rPr lang="en-US"/>
              <a:t> </a:t>
            </a:r>
            <a:r>
              <a:rPr lang="en-US" err="1"/>
              <a:t>jaringan</a:t>
            </a:r>
            <a:r>
              <a:rPr lang="en-US"/>
              <a:t> dan </a:t>
            </a:r>
            <a:r>
              <a:rPr lang="en-US" err="1"/>
              <a:t>ada</a:t>
            </a:r>
            <a:r>
              <a:rPr lang="en-US"/>
              <a:t> </a:t>
            </a:r>
            <a:r>
              <a:rPr lang="en-US" err="1"/>
              <a:t>beberapa</a:t>
            </a:r>
            <a:r>
              <a:rPr lang="en-US"/>
              <a:t> yang </a:t>
            </a:r>
            <a:r>
              <a:rPr lang="en-US" err="1"/>
              <a:t>menuntut</a:t>
            </a:r>
            <a:r>
              <a:rPr lang="en-US"/>
              <a:t> </a:t>
            </a:r>
            <a:r>
              <a:rPr lang="en-US" err="1"/>
              <a:t>pengiriman</a:t>
            </a:r>
            <a:r>
              <a:rPr lang="en-US"/>
              <a:t> data yang </a:t>
            </a:r>
            <a:r>
              <a:rPr lang="en-US" err="1"/>
              <a:t>aman</a:t>
            </a:r>
            <a:endParaRPr lang="en-US"/>
          </a:p>
          <a:p>
            <a:r>
              <a:rPr lang="en-US" err="1"/>
              <a:t>Beberapa</a:t>
            </a:r>
            <a:r>
              <a:rPr lang="en-US"/>
              <a:t> </a:t>
            </a:r>
            <a:r>
              <a:rPr lang="en-US" err="1"/>
              <a:t>pengaplikasian</a:t>
            </a:r>
            <a:r>
              <a:rPr lang="en-US"/>
              <a:t> </a:t>
            </a:r>
            <a:r>
              <a:rPr lang="en-US" err="1"/>
              <a:t>kriptografi</a:t>
            </a:r>
            <a:r>
              <a:rPr lang="en-US"/>
              <a:t> yang </a:t>
            </a:r>
            <a:r>
              <a:rPr lang="en-US" err="1"/>
              <a:t>sudah</a:t>
            </a:r>
            <a:r>
              <a:rPr lang="en-US"/>
              <a:t> </a:t>
            </a:r>
            <a:r>
              <a:rPr lang="en-US" err="1"/>
              <a:t>memengaruhi</a:t>
            </a:r>
            <a:r>
              <a:rPr lang="en-US"/>
              <a:t> </a:t>
            </a:r>
            <a:r>
              <a:rPr lang="en-US" err="1"/>
              <a:t>kehidupan</a:t>
            </a:r>
            <a:r>
              <a:rPr lang="en-US"/>
              <a:t> </a:t>
            </a:r>
            <a:r>
              <a:rPr lang="en-US" err="1"/>
              <a:t>manusia</a:t>
            </a:r>
            <a:r>
              <a:rPr lang="en-US"/>
              <a:t> </a:t>
            </a:r>
            <a:r>
              <a:rPr lang="en-US" err="1"/>
              <a:t>antara</a:t>
            </a:r>
            <a:r>
              <a:rPr lang="en-US"/>
              <a:t> lain:</a:t>
            </a:r>
          </a:p>
          <a:p>
            <a:pPr lvl="1"/>
            <a:r>
              <a:rPr lang="en-US"/>
              <a:t>ATM</a:t>
            </a:r>
          </a:p>
          <a:p>
            <a:pPr lvl="1"/>
            <a:r>
              <a:rPr lang="en-US"/>
              <a:t>HP</a:t>
            </a:r>
          </a:p>
          <a:p>
            <a:pPr lvl="1"/>
            <a:r>
              <a:rPr lang="en-US" err="1"/>
              <a:t>Komputer</a:t>
            </a:r>
            <a:r>
              <a:rPr lang="en-US"/>
              <a:t> </a:t>
            </a:r>
          </a:p>
          <a:p>
            <a:pPr lvl="1"/>
            <a:r>
              <a:rPr lang="en-US"/>
              <a:t>Internet</a:t>
            </a:r>
          </a:p>
          <a:p>
            <a:pPr lvl="1"/>
            <a:r>
              <a:rPr lang="en-US" err="1"/>
              <a:t>dsb</a:t>
            </a: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8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E3E2A-49DB-D394-37EA-60C2B9D31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435"/>
            <a:ext cx="5439310" cy="160468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err="1"/>
              <a:t>Kerahasiaan</a:t>
            </a:r>
            <a:r>
              <a:rPr lang="en-US"/>
              <a:t> (confidentiality)</a:t>
            </a:r>
          </a:p>
          <a:p>
            <a:pPr marL="0" indent="0">
              <a:buNone/>
            </a:pPr>
            <a:r>
              <a:rPr lang="en-US" err="1"/>
              <a:t>Layanan</a:t>
            </a:r>
            <a:r>
              <a:rPr lang="en-US"/>
              <a:t> </a:t>
            </a:r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menjaga</a:t>
            </a:r>
            <a:r>
              <a:rPr lang="en-US"/>
              <a:t> </a:t>
            </a:r>
            <a:r>
              <a:rPr lang="en-US" err="1"/>
              <a:t>isi</a:t>
            </a:r>
            <a:r>
              <a:rPr lang="en-US"/>
              <a:t> </a:t>
            </a:r>
            <a:r>
              <a:rPr lang="en-US" err="1"/>
              <a:t>pesan</a:t>
            </a:r>
            <a:r>
              <a:rPr lang="en-US"/>
              <a:t> </a:t>
            </a:r>
            <a:r>
              <a:rPr lang="en-US" err="1"/>
              <a:t>dari</a:t>
            </a:r>
            <a:r>
              <a:rPr lang="en-US"/>
              <a:t> </a:t>
            </a:r>
            <a:r>
              <a:rPr lang="en-US" err="1"/>
              <a:t>siapapun</a:t>
            </a:r>
            <a:r>
              <a:rPr lang="en-US"/>
              <a:t> yang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berhak</a:t>
            </a:r>
            <a:r>
              <a:rPr lang="en-US"/>
              <a:t> </a:t>
            </a:r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membacanya</a:t>
            </a:r>
            <a:r>
              <a:rPr lang="en-US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091AEC-6F76-C650-B064-90F1A7A89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671" y="194949"/>
            <a:ext cx="3837532" cy="2758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424B6D-2704-B395-DA9E-61F0084EC7EC}"/>
              </a:ext>
            </a:extLst>
          </p:cNvPr>
          <p:cNvSpPr txBox="1"/>
          <p:nvPr/>
        </p:nvSpPr>
        <p:spPr>
          <a:xfrm>
            <a:off x="7036370" y="3145720"/>
            <a:ext cx="455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Dia </a:t>
            </a:r>
            <a:r>
              <a:rPr lang="en-US" err="1"/>
              <a:t>ikut</a:t>
            </a:r>
            <a:r>
              <a:rPr lang="en-US"/>
              <a:t> </a:t>
            </a:r>
            <a:r>
              <a:rPr lang="en-US" err="1"/>
              <a:t>menerima</a:t>
            </a:r>
            <a:r>
              <a:rPr lang="en-US"/>
              <a:t> </a:t>
            </a:r>
            <a:r>
              <a:rPr lang="en-US" err="1"/>
              <a:t>pesan</a:t>
            </a:r>
            <a:r>
              <a:rPr lang="en-US"/>
              <a:t> </a:t>
            </a:r>
            <a:r>
              <a:rPr lang="en-US" err="1"/>
              <a:t>tetapi</a:t>
            </a:r>
            <a:r>
              <a:rPr lang="en-US"/>
              <a:t>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mengerti</a:t>
            </a:r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40B5B5-4AA8-43D7-206C-485C545BBEE7}"/>
              </a:ext>
            </a:extLst>
          </p:cNvPr>
          <p:cNvCxnSpPr>
            <a:cxnSpLocks/>
          </p:cNvCxnSpPr>
          <p:nvPr/>
        </p:nvCxnSpPr>
        <p:spPr>
          <a:xfrm flipV="1">
            <a:off x="9126071" y="2261625"/>
            <a:ext cx="374858" cy="10104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31CDB3-A521-A93D-69F5-E38E1B0BD4E2}"/>
              </a:ext>
            </a:extLst>
          </p:cNvPr>
          <p:cNvSpPr txBox="1"/>
          <p:nvPr/>
        </p:nvSpPr>
        <p:spPr>
          <a:xfrm>
            <a:off x="9711526" y="3376552"/>
            <a:ext cx="1879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/>
              <a:t>Sumber</a:t>
            </a:r>
            <a:r>
              <a:rPr lang="en-US" sz="1200"/>
              <a:t> : </a:t>
            </a:r>
            <a:r>
              <a:rPr lang="en-US" sz="1200" b="0" i="0" u="none" strike="noStrike" baseline="0" err="1"/>
              <a:t>Tutun</a:t>
            </a:r>
            <a:r>
              <a:rPr lang="en-US" sz="1200" b="0" i="0" u="none" strike="noStrike" baseline="0"/>
              <a:t> </a:t>
            </a:r>
            <a:r>
              <a:rPr lang="en-US" sz="1200" b="0" i="0" u="none" strike="noStrike" baseline="0" err="1"/>
              <a:t>Juhana</a:t>
            </a:r>
            <a:r>
              <a:rPr lang="en-US" sz="1200" b="0" i="0" u="none" strike="noStrike" baseline="0"/>
              <a:t> (EL)</a:t>
            </a:r>
            <a:endParaRPr lang="en-US" sz="12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F8F3CC-30F0-F9D0-30C8-907D107D3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671" y="3818632"/>
            <a:ext cx="3837532" cy="282363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7EAEF4C-2682-85BB-166B-C97ACC246388}"/>
              </a:ext>
            </a:extLst>
          </p:cNvPr>
          <p:cNvSpPr txBox="1">
            <a:spLocks/>
          </p:cNvSpPr>
          <p:nvPr/>
        </p:nvSpPr>
        <p:spPr>
          <a:xfrm>
            <a:off x="856128" y="4150659"/>
            <a:ext cx="5439310" cy="216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err="1"/>
              <a:t>Integritas</a:t>
            </a:r>
            <a:r>
              <a:rPr lang="en-US"/>
              <a:t> data (data integrity)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err="1"/>
              <a:t>Layanan</a:t>
            </a:r>
            <a:r>
              <a:rPr lang="en-US"/>
              <a:t> yang </a:t>
            </a:r>
            <a:r>
              <a:rPr lang="en-US" err="1"/>
              <a:t>menjamin</a:t>
            </a:r>
            <a:r>
              <a:rPr lang="en-US"/>
              <a:t> </a:t>
            </a:r>
            <a:r>
              <a:rPr lang="en-US" err="1"/>
              <a:t>bahwa</a:t>
            </a:r>
            <a:r>
              <a:rPr lang="en-US"/>
              <a:t> </a:t>
            </a:r>
            <a:r>
              <a:rPr lang="en-US" err="1"/>
              <a:t>pesan</a:t>
            </a:r>
            <a:r>
              <a:rPr lang="en-US"/>
              <a:t> </a:t>
            </a:r>
            <a:r>
              <a:rPr lang="en-US" err="1"/>
              <a:t>masih</a:t>
            </a:r>
            <a:r>
              <a:rPr lang="en-US"/>
              <a:t> </a:t>
            </a:r>
            <a:r>
              <a:rPr lang="en-US" err="1"/>
              <a:t>asli</a:t>
            </a:r>
            <a:r>
              <a:rPr lang="en-US"/>
              <a:t>/</a:t>
            </a:r>
            <a:r>
              <a:rPr lang="en-US" err="1"/>
              <a:t>utuh</a:t>
            </a:r>
            <a:r>
              <a:rPr lang="en-US"/>
              <a:t> </a:t>
            </a:r>
            <a:r>
              <a:rPr lang="en-US" err="1"/>
              <a:t>atau</a:t>
            </a:r>
            <a:r>
              <a:rPr lang="en-US"/>
              <a:t> </a:t>
            </a:r>
            <a:r>
              <a:rPr lang="en-US" err="1"/>
              <a:t>belum</a:t>
            </a:r>
            <a:r>
              <a:rPr lang="en-US"/>
              <a:t> di </a:t>
            </a:r>
            <a:r>
              <a:rPr lang="en-US" err="1"/>
              <a:t>manipulasi</a:t>
            </a:r>
            <a:r>
              <a:rPr lang="en-US"/>
              <a:t> </a:t>
            </a:r>
            <a:r>
              <a:rPr lang="en-US" err="1"/>
              <a:t>selama</a:t>
            </a:r>
            <a:r>
              <a:rPr lang="en-US"/>
              <a:t> </a:t>
            </a:r>
            <a:r>
              <a:rPr lang="en-US" err="1"/>
              <a:t>pengiriman</a:t>
            </a: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6EC8691-A4B5-35E3-7BE6-B344A65BF7D3}"/>
              </a:ext>
            </a:extLst>
          </p:cNvPr>
          <p:cNvSpPr txBox="1">
            <a:spLocks/>
          </p:cNvSpPr>
          <p:nvPr/>
        </p:nvSpPr>
        <p:spPr>
          <a:xfrm>
            <a:off x="847164" y="582705"/>
            <a:ext cx="5439310" cy="860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Layanan</a:t>
            </a:r>
            <a:r>
              <a:rPr lang="en-US"/>
              <a:t> yang </a:t>
            </a:r>
            <a:r>
              <a:rPr lang="en-US" err="1"/>
              <a:t>disediakan</a:t>
            </a:r>
            <a:r>
              <a:rPr lang="en-US"/>
              <a:t> </a:t>
            </a:r>
            <a:r>
              <a:rPr lang="en-US" err="1"/>
              <a:t>kriptografi</a:t>
            </a:r>
            <a:r>
              <a:rPr lang="en-US"/>
              <a:t> </a:t>
            </a:r>
            <a:r>
              <a:rPr lang="en-US" err="1"/>
              <a:t>antara</a:t>
            </a:r>
            <a:r>
              <a:rPr lang="en-US"/>
              <a:t> lain:</a:t>
            </a:r>
          </a:p>
        </p:txBody>
      </p:sp>
    </p:spTree>
    <p:extLst>
      <p:ext uri="{BB962C8B-B14F-4D97-AF65-F5344CB8AC3E}">
        <p14:creationId xmlns:p14="http://schemas.microsoft.com/office/powerpoint/2010/main" val="241445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3" grpId="0"/>
      <p:bldP spid="1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43325F-02BD-4D49-9F04-F409468F4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096" y="-1"/>
            <a:ext cx="4554260" cy="31310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E3E2A-49DB-D394-37EA-60C2B9D31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91671"/>
            <a:ext cx="5972710" cy="2214282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 startAt="3"/>
            </a:pPr>
            <a:r>
              <a:rPr lang="en-US" sz="2400" err="1"/>
              <a:t>Otentikasi</a:t>
            </a:r>
            <a:r>
              <a:rPr lang="en-US" sz="2400"/>
              <a:t> (authentication)</a:t>
            </a:r>
          </a:p>
          <a:p>
            <a:pPr marL="0" indent="0" algn="just">
              <a:buNone/>
            </a:pPr>
            <a:r>
              <a:rPr lang="en-US" sz="2400" err="1"/>
              <a:t>Layanan</a:t>
            </a:r>
            <a:r>
              <a:rPr lang="en-US" sz="2400"/>
              <a:t> </a:t>
            </a:r>
            <a:r>
              <a:rPr lang="en-US" sz="2400" err="1"/>
              <a:t>untuk</a:t>
            </a:r>
            <a:r>
              <a:rPr lang="en-US" sz="2400"/>
              <a:t> </a:t>
            </a:r>
            <a:r>
              <a:rPr lang="en-US" sz="2400" err="1"/>
              <a:t>mengidentifikasi</a:t>
            </a:r>
            <a:r>
              <a:rPr lang="en-US" sz="2400"/>
              <a:t> </a:t>
            </a:r>
            <a:r>
              <a:rPr lang="en-US" sz="2400" err="1"/>
              <a:t>kebenaran</a:t>
            </a:r>
            <a:r>
              <a:rPr lang="en-US" sz="2400"/>
              <a:t> </a:t>
            </a:r>
            <a:r>
              <a:rPr lang="en-US" sz="2400" err="1"/>
              <a:t>pihak-pihak</a:t>
            </a:r>
            <a:r>
              <a:rPr lang="en-US" sz="2400"/>
              <a:t> yang </a:t>
            </a:r>
            <a:r>
              <a:rPr lang="en-US" sz="2400" err="1"/>
              <a:t>berkomunikasi</a:t>
            </a:r>
            <a:r>
              <a:rPr lang="en-US" sz="2400"/>
              <a:t> dan </a:t>
            </a:r>
            <a:r>
              <a:rPr lang="en-US" sz="2400" err="1"/>
              <a:t>mengindentifikasi</a:t>
            </a:r>
            <a:r>
              <a:rPr lang="en-US" sz="2400"/>
              <a:t> </a:t>
            </a:r>
            <a:r>
              <a:rPr lang="en-US" sz="2400" err="1"/>
              <a:t>kebenaran</a:t>
            </a:r>
            <a:r>
              <a:rPr lang="en-US" sz="2400"/>
              <a:t> </a:t>
            </a:r>
            <a:r>
              <a:rPr lang="en-US" sz="2400" err="1"/>
              <a:t>sumber</a:t>
            </a:r>
            <a:r>
              <a:rPr lang="en-US" sz="2400"/>
              <a:t> </a:t>
            </a:r>
            <a:r>
              <a:rPr lang="en-US" sz="2400" err="1"/>
              <a:t>pesan</a:t>
            </a:r>
            <a:r>
              <a:rPr lang="en-US" sz="2400"/>
              <a:t>. “</a:t>
            </a:r>
            <a:r>
              <a:rPr lang="en-US" sz="2400" err="1"/>
              <a:t>apakah</a:t>
            </a:r>
            <a:r>
              <a:rPr lang="en-US" sz="2400"/>
              <a:t> </a:t>
            </a:r>
            <a:r>
              <a:rPr lang="en-US" sz="2400" err="1"/>
              <a:t>pesan</a:t>
            </a:r>
            <a:r>
              <a:rPr lang="en-US" sz="2400"/>
              <a:t> </a:t>
            </a:r>
            <a:r>
              <a:rPr lang="en-US" sz="2400" err="1"/>
              <a:t>benar-benar</a:t>
            </a:r>
            <a:r>
              <a:rPr lang="en-US" sz="2400"/>
              <a:t> </a:t>
            </a:r>
            <a:r>
              <a:rPr lang="en-US" sz="2400" err="1"/>
              <a:t>berasal</a:t>
            </a:r>
            <a:r>
              <a:rPr lang="en-US" sz="2400"/>
              <a:t> </a:t>
            </a:r>
            <a:r>
              <a:rPr lang="en-US" sz="2400" err="1"/>
              <a:t>dari</a:t>
            </a:r>
            <a:r>
              <a:rPr lang="en-US" sz="2400"/>
              <a:t> </a:t>
            </a:r>
            <a:r>
              <a:rPr lang="en-US" sz="2400" err="1"/>
              <a:t>pengirim</a:t>
            </a:r>
            <a:r>
              <a:rPr lang="en-US" sz="2400"/>
              <a:t> yang </a:t>
            </a:r>
            <a:r>
              <a:rPr lang="en-US" sz="2400" err="1"/>
              <a:t>benar</a:t>
            </a:r>
            <a:r>
              <a:rPr lang="en-US" sz="2400"/>
              <a:t>?”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424B6D-2704-B395-DA9E-61F0084EC7EC}"/>
              </a:ext>
            </a:extLst>
          </p:cNvPr>
          <p:cNvSpPr txBox="1"/>
          <p:nvPr/>
        </p:nvSpPr>
        <p:spPr>
          <a:xfrm>
            <a:off x="7036370" y="3145720"/>
            <a:ext cx="4658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Dia </a:t>
            </a:r>
            <a:r>
              <a:rPr lang="en-US" err="1"/>
              <a:t>bisa</a:t>
            </a:r>
            <a:r>
              <a:rPr lang="en-US"/>
              <a:t> </a:t>
            </a:r>
            <a:r>
              <a:rPr lang="en-US" err="1"/>
              <a:t>mengkalim</a:t>
            </a:r>
            <a:r>
              <a:rPr lang="en-US"/>
              <a:t> </a:t>
            </a:r>
            <a:r>
              <a:rPr lang="en-US" err="1"/>
              <a:t>kalau</a:t>
            </a:r>
            <a:r>
              <a:rPr lang="en-US"/>
              <a:t> </a:t>
            </a:r>
            <a:r>
              <a:rPr lang="en-US" err="1"/>
              <a:t>dia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pengirim</a:t>
            </a:r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40B5B5-4AA8-43D7-206C-485C545BBEE7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9365726" y="2336893"/>
            <a:ext cx="251744" cy="80882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31CDB3-A521-A93D-69F5-E38E1B0BD4E2}"/>
              </a:ext>
            </a:extLst>
          </p:cNvPr>
          <p:cNvSpPr txBox="1"/>
          <p:nvPr/>
        </p:nvSpPr>
        <p:spPr>
          <a:xfrm>
            <a:off x="9711526" y="3376552"/>
            <a:ext cx="1879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/>
              <a:t>Sumber</a:t>
            </a:r>
            <a:r>
              <a:rPr lang="en-US" sz="1200"/>
              <a:t> : </a:t>
            </a:r>
            <a:r>
              <a:rPr lang="en-US" sz="1200" b="0" i="0" u="none" strike="noStrike" baseline="0" err="1"/>
              <a:t>Tutun</a:t>
            </a:r>
            <a:r>
              <a:rPr lang="en-US" sz="1200" b="0" i="0" u="none" strike="noStrike" baseline="0"/>
              <a:t> </a:t>
            </a:r>
            <a:r>
              <a:rPr lang="en-US" sz="1200" b="0" i="0" u="none" strike="noStrike" baseline="0" err="1"/>
              <a:t>Juhana</a:t>
            </a:r>
            <a:r>
              <a:rPr lang="en-US" sz="1200" b="0" i="0" u="none" strike="noStrike" baseline="0"/>
              <a:t> (EL)</a:t>
            </a:r>
            <a:endParaRPr lang="en-US" sz="12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EF8EF1-9192-87CC-1749-C445A1B9B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23" y="3745884"/>
            <a:ext cx="3891606" cy="2852372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19F117E-DDE6-289C-5278-DB42BA5220E8}"/>
              </a:ext>
            </a:extLst>
          </p:cNvPr>
          <p:cNvSpPr txBox="1">
            <a:spLocks/>
          </p:cNvSpPr>
          <p:nvPr/>
        </p:nvSpPr>
        <p:spPr>
          <a:xfrm>
            <a:off x="304800" y="4052047"/>
            <a:ext cx="5972710" cy="2115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just">
              <a:buFont typeface="+mj-lt"/>
              <a:buAutoNum type="arabicPeriod" startAt="4"/>
            </a:pPr>
            <a:r>
              <a:rPr lang="en-US" sz="2400"/>
              <a:t>Nir-</a:t>
            </a:r>
            <a:r>
              <a:rPr lang="en-US" sz="2400" err="1"/>
              <a:t>penyangkalan</a:t>
            </a:r>
            <a:r>
              <a:rPr lang="en-US" sz="2400"/>
              <a:t> (Non-repudiation)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400" err="1"/>
              <a:t>Layanan</a:t>
            </a:r>
            <a:r>
              <a:rPr lang="en-US" sz="2400"/>
              <a:t>  </a:t>
            </a:r>
            <a:r>
              <a:rPr lang="en-US" sz="2400" err="1"/>
              <a:t>untuk</a:t>
            </a:r>
            <a:r>
              <a:rPr lang="en-US" sz="2400"/>
              <a:t> </a:t>
            </a:r>
            <a:r>
              <a:rPr lang="en-US" sz="2400" err="1"/>
              <a:t>mencegah</a:t>
            </a:r>
            <a:r>
              <a:rPr lang="en-US" sz="2400"/>
              <a:t> </a:t>
            </a:r>
            <a:r>
              <a:rPr lang="en-US" sz="2400" err="1"/>
              <a:t>entitas</a:t>
            </a:r>
            <a:r>
              <a:rPr lang="en-US" sz="2400"/>
              <a:t> yang </a:t>
            </a:r>
            <a:r>
              <a:rPr lang="en-US" sz="2400" err="1"/>
              <a:t>berkomunikasi</a:t>
            </a:r>
            <a:r>
              <a:rPr lang="en-US" sz="2400"/>
              <a:t> </a:t>
            </a:r>
            <a:r>
              <a:rPr lang="en-US" sz="2400" err="1"/>
              <a:t>melakukan</a:t>
            </a:r>
            <a:r>
              <a:rPr lang="en-US" sz="2400"/>
              <a:t> </a:t>
            </a:r>
            <a:r>
              <a:rPr lang="en-US" sz="2400" err="1"/>
              <a:t>penyangkalan</a:t>
            </a:r>
            <a:r>
              <a:rPr lang="en-US" sz="2400"/>
              <a:t>, </a:t>
            </a:r>
            <a:r>
              <a:rPr lang="en-US" sz="2400" err="1"/>
              <a:t>yaitu</a:t>
            </a:r>
            <a:r>
              <a:rPr lang="en-US" sz="2400"/>
              <a:t> </a:t>
            </a:r>
            <a:r>
              <a:rPr lang="en-US" sz="2400" err="1"/>
              <a:t>pengirim</a:t>
            </a:r>
            <a:r>
              <a:rPr lang="en-US" sz="2400"/>
              <a:t>/</a:t>
            </a:r>
            <a:r>
              <a:rPr lang="en-US" sz="2400" err="1"/>
              <a:t>penerima</a:t>
            </a:r>
            <a:r>
              <a:rPr lang="en-US" sz="2400"/>
              <a:t> </a:t>
            </a:r>
            <a:r>
              <a:rPr lang="en-US" sz="2400" err="1"/>
              <a:t>pesan</a:t>
            </a:r>
            <a:r>
              <a:rPr lang="en-US" sz="2400"/>
              <a:t> </a:t>
            </a:r>
            <a:r>
              <a:rPr lang="en-US" sz="2400" err="1"/>
              <a:t>menyangkal</a:t>
            </a:r>
            <a:r>
              <a:rPr lang="en-US" sz="2400"/>
              <a:t> </a:t>
            </a:r>
            <a:r>
              <a:rPr lang="en-US" sz="2400" err="1"/>
              <a:t>melakukan</a:t>
            </a:r>
            <a:r>
              <a:rPr lang="en-US" sz="2400"/>
              <a:t> </a:t>
            </a:r>
            <a:r>
              <a:rPr lang="en-US" sz="2400" err="1"/>
              <a:t>pengiriman</a:t>
            </a:r>
            <a:r>
              <a:rPr lang="en-US" sz="2400"/>
              <a:t> </a:t>
            </a:r>
            <a:r>
              <a:rPr lang="en-US" sz="2400" err="1"/>
              <a:t>atau</a:t>
            </a:r>
            <a:r>
              <a:rPr lang="en-US" sz="2400"/>
              <a:t> </a:t>
            </a:r>
            <a:r>
              <a:rPr lang="en-US" sz="2400" err="1"/>
              <a:t>penerima</a:t>
            </a:r>
            <a:r>
              <a:rPr lang="en-US" sz="2400"/>
              <a:t> </a:t>
            </a:r>
            <a:r>
              <a:rPr lang="en-US" sz="2400" err="1"/>
              <a:t>pesan</a:t>
            </a:r>
            <a:r>
              <a:rPr lang="en-US" sz="2400"/>
              <a:t> </a:t>
            </a:r>
            <a:r>
              <a:rPr lang="en-US" sz="2400" err="1"/>
              <a:t>menyangkal</a:t>
            </a:r>
            <a:r>
              <a:rPr lang="en-US" sz="2400"/>
              <a:t> </a:t>
            </a:r>
            <a:r>
              <a:rPr lang="en-US" sz="2400" err="1"/>
              <a:t>telah</a:t>
            </a:r>
            <a:r>
              <a:rPr lang="en-US" sz="2400"/>
              <a:t> </a:t>
            </a:r>
            <a:r>
              <a:rPr lang="en-US" sz="2400" err="1"/>
              <a:t>menerima</a:t>
            </a:r>
            <a:r>
              <a:rPr lang="en-US" sz="2400"/>
              <a:t> </a:t>
            </a:r>
            <a:r>
              <a:rPr lang="en-US" sz="2400" err="1"/>
              <a:t>pesan</a:t>
            </a:r>
            <a:endParaRPr lang="en-US" sz="2400"/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/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67038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9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9D9D7-B64E-1BED-8F24-E1305EAA6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915"/>
            <a:ext cx="10515600" cy="1953185"/>
          </a:xfrm>
        </p:spPr>
        <p:txBody>
          <a:bodyPr>
            <a:normAutofit/>
          </a:bodyPr>
          <a:lstStyle/>
          <a:p>
            <a:r>
              <a:rPr lang="en-US"/>
              <a:t>Proses </a:t>
            </a:r>
            <a:r>
              <a:rPr lang="en-US" err="1"/>
              <a:t>utama</a:t>
            </a:r>
            <a:r>
              <a:rPr lang="en-US"/>
              <a:t> pada </a:t>
            </a:r>
            <a:r>
              <a:rPr lang="en-US" err="1"/>
              <a:t>kriptografi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enkripsi</a:t>
            </a:r>
            <a:r>
              <a:rPr lang="en-US">
                <a:sym typeface="Wingdings" panose="05000000000000000000" pitchFamily="2" charset="2"/>
              </a:rPr>
              <a:t> dan </a:t>
            </a:r>
            <a:r>
              <a:rPr lang="en-US" err="1">
                <a:sym typeface="Wingdings" panose="05000000000000000000" pitchFamily="2" charset="2"/>
              </a:rPr>
              <a:t>dekripsi</a:t>
            </a:r>
            <a:endParaRPr lang="en-US">
              <a:sym typeface="Wingdings" panose="05000000000000000000" pitchFamily="2" charset="2"/>
            </a:endParaRPr>
          </a:p>
          <a:p>
            <a:r>
              <a:rPr lang="en-US" err="1">
                <a:sym typeface="Wingdings" panose="05000000000000000000" pitchFamily="2" charset="2"/>
              </a:rPr>
              <a:t>Istilah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dalam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kritpografi</a:t>
            </a:r>
            <a:r>
              <a:rPr lang="en-US">
                <a:sym typeface="Wingdings" panose="05000000000000000000" pitchFamily="2" charset="2"/>
              </a:rPr>
              <a:t>  </a:t>
            </a:r>
            <a:r>
              <a:rPr lang="en-US" err="1">
                <a:sym typeface="Wingdings" panose="05000000000000000000" pitchFamily="2" charset="2"/>
              </a:rPr>
              <a:t>plainteks</a:t>
            </a:r>
            <a:r>
              <a:rPr lang="en-US">
                <a:sym typeface="Wingdings" panose="05000000000000000000" pitchFamily="2" charset="2"/>
              </a:rPr>
              <a:t>, </a:t>
            </a:r>
            <a:r>
              <a:rPr lang="en-US" err="1">
                <a:sym typeface="Wingdings" panose="05000000000000000000" pitchFamily="2" charset="2"/>
              </a:rPr>
              <a:t>cipherteks</a:t>
            </a:r>
            <a:r>
              <a:rPr lang="en-US">
                <a:sym typeface="Wingdings" panose="05000000000000000000" pitchFamily="2" charset="2"/>
              </a:rPr>
              <a:t>, </a:t>
            </a:r>
            <a:r>
              <a:rPr lang="en-US" err="1">
                <a:sym typeface="Wingdings" panose="05000000000000000000" pitchFamily="2" charset="2"/>
              </a:rPr>
              <a:t>enkripsi</a:t>
            </a:r>
            <a:r>
              <a:rPr lang="en-US">
                <a:sym typeface="Wingdings" panose="05000000000000000000" pitchFamily="2" charset="2"/>
              </a:rPr>
              <a:t>, </a:t>
            </a:r>
            <a:r>
              <a:rPr lang="en-US" err="1">
                <a:sym typeface="Wingdings" panose="05000000000000000000" pitchFamily="2" charset="2"/>
              </a:rPr>
              <a:t>dekripsi</a:t>
            </a:r>
            <a:r>
              <a:rPr lang="en-US">
                <a:sym typeface="Wingdings" panose="05000000000000000000" pitchFamily="2" charset="2"/>
              </a:rPr>
              <a:t>, </a:t>
            </a:r>
            <a:r>
              <a:rPr lang="en-US" err="1">
                <a:sym typeface="Wingdings" panose="05000000000000000000" pitchFamily="2" charset="2"/>
              </a:rPr>
              <a:t>kunci</a:t>
            </a:r>
            <a:r>
              <a:rPr lang="en-US">
                <a:sym typeface="Wingdings" panose="05000000000000000000" pitchFamily="2" charset="2"/>
              </a:rPr>
              <a:t>, </a:t>
            </a:r>
            <a:r>
              <a:rPr lang="en-US" err="1">
                <a:sym typeface="Wingdings" panose="05000000000000000000" pitchFamily="2" charset="2"/>
              </a:rPr>
              <a:t>kriptanalis</a:t>
            </a:r>
            <a:r>
              <a:rPr lang="en-US">
                <a:sym typeface="Wingdings" panose="05000000000000000000" pitchFamily="2" charset="2"/>
              </a:rPr>
              <a:t>, </a:t>
            </a:r>
            <a:r>
              <a:rPr lang="en-US" err="1">
                <a:sym typeface="Wingdings" panose="05000000000000000000" pitchFamily="2" charset="2"/>
              </a:rPr>
              <a:t>penyadap</a:t>
            </a:r>
            <a:r>
              <a:rPr lang="en-US">
                <a:sym typeface="Wingdings" panose="05000000000000000000" pitchFamily="2" charset="2"/>
              </a:rPr>
              <a:t> (enemy, adversary, intruder, interceptor, bad guy, man-in-the-middle, hacker, cracker, sniffer, </a:t>
            </a:r>
            <a:r>
              <a:rPr lang="en-US" err="1">
                <a:sym typeface="Wingdings" panose="05000000000000000000" pitchFamily="2" charset="2"/>
              </a:rPr>
              <a:t>dsb</a:t>
            </a:r>
            <a:r>
              <a:rPr lang="en-US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5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916940" y="425729"/>
            <a:ext cx="4158990" cy="585012"/>
          </a:xfrm>
          <a:prstGeom prst="rect">
            <a:avLst/>
          </a:prstGeom>
        </p:spPr>
        <p:txBody>
          <a:bodyPr wrap="square" lIns="0" tIns="29114" rIns="0" bIns="0" rtlCol="0">
            <a:noAutofit/>
          </a:bodyPr>
          <a:lstStyle/>
          <a:p>
            <a:pPr marL="12700">
              <a:lnSpc>
                <a:spcPts val="4585"/>
              </a:lnSpc>
            </a:pPr>
            <a:r>
              <a:rPr sz="4400" spc="-62">
                <a:latin typeface="Calibri"/>
                <a:cs typeface="Calibri"/>
              </a:rPr>
              <a:t>Sejarah Kriptografi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6940" y="1127791"/>
            <a:ext cx="177800" cy="330200"/>
          </a:xfrm>
          <a:prstGeom prst="rect">
            <a:avLst/>
          </a:prstGeom>
        </p:spPr>
        <p:txBody>
          <a:bodyPr wrap="square" lIns="0" tIns="16224" rIns="0" bIns="0" rtlCol="0">
            <a:noAutofit/>
          </a:bodyPr>
          <a:lstStyle/>
          <a:p>
            <a:pPr marL="12700">
              <a:lnSpc>
                <a:spcPts val="2555"/>
              </a:lnSpc>
            </a:pPr>
            <a:r>
              <a:rPr sz="2400">
                <a:latin typeface="Arial"/>
                <a:cs typeface="Arial"/>
              </a:rPr>
              <a:t>•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45844" y="1098550"/>
            <a:ext cx="10142657" cy="330200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 spc="-3">
                <a:latin typeface="Calibri"/>
                <a:cs typeface="Calibri"/>
              </a:rPr>
              <a:t>Kriptografi sudah berusia sangat tua, sudah ada sejak peradaban manusia di bumi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6940" y="1894116"/>
            <a:ext cx="177952" cy="330504"/>
          </a:xfrm>
          <a:prstGeom prst="rect">
            <a:avLst/>
          </a:prstGeom>
        </p:spPr>
        <p:txBody>
          <a:bodyPr wrap="square" lIns="0" tIns="16224" rIns="0" bIns="0" rtlCol="0">
            <a:noAutofit/>
          </a:bodyPr>
          <a:lstStyle/>
          <a:p>
            <a:pPr marL="12700">
              <a:lnSpc>
                <a:spcPts val="2555"/>
              </a:lnSpc>
            </a:pPr>
            <a:r>
              <a:rPr sz="2400">
                <a:latin typeface="Arial"/>
                <a:cs typeface="Arial"/>
              </a:rPr>
              <a:t>•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45844" y="1864893"/>
            <a:ext cx="9817100" cy="842873"/>
          </a:xfrm>
          <a:prstGeom prst="rect">
            <a:avLst/>
          </a:prstGeom>
        </p:spPr>
        <p:txBody>
          <a:bodyPr wrap="square" lIns="0" tIns="37465" rIns="0" bIns="0" rtlCol="0">
            <a:noAutofit/>
          </a:bodyPr>
          <a:lstStyle/>
          <a:p>
            <a:pPr marL="12700">
              <a:lnSpc>
                <a:spcPts val="2929"/>
              </a:lnSpc>
            </a:pPr>
            <a:r>
              <a:rPr sz="2400" spc="-8">
                <a:latin typeface="Calibri"/>
                <a:cs typeface="Calibri"/>
              </a:rPr>
              <a:t>Secara historis, kriptografi diasosiasikan dengan kegiatan mata-mata, 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929"/>
              </a:lnSpc>
            </a:pPr>
            <a:r>
              <a:rPr sz="2400">
                <a:latin typeface="Calibri"/>
                <a:cs typeface="Calibri"/>
              </a:rPr>
              <a:t>pe</a:t>
            </a:r>
            <a:r>
              <a:rPr sz="2400" spc="4">
                <a:latin typeface="Calibri"/>
                <a:cs typeface="Calibri"/>
              </a:rPr>
              <a:t>m</a:t>
            </a:r>
            <a:r>
              <a:rPr sz="2400" spc="0">
                <a:latin typeface="Calibri"/>
                <a:cs typeface="Calibri"/>
              </a:rPr>
              <a:t>e</a:t>
            </a:r>
            <a:r>
              <a:rPr sz="2400" spc="4">
                <a:latin typeface="Calibri"/>
                <a:cs typeface="Calibri"/>
              </a:rPr>
              <a:t>r</a:t>
            </a:r>
            <a:r>
              <a:rPr sz="2400" spc="0">
                <a:latin typeface="Calibri"/>
                <a:cs typeface="Calibri"/>
              </a:rPr>
              <a:t>i</a:t>
            </a:r>
            <a:r>
              <a:rPr sz="2400" spc="-25">
                <a:latin typeface="Calibri"/>
                <a:cs typeface="Calibri"/>
              </a:rPr>
              <a:t>nt</a:t>
            </a:r>
            <a:r>
              <a:rPr sz="2400" spc="0">
                <a:latin typeface="Calibri"/>
                <a:cs typeface="Calibri"/>
              </a:rPr>
              <a:t>aha</a:t>
            </a:r>
            <a:r>
              <a:rPr sz="2400" spc="4">
                <a:latin typeface="Calibri"/>
                <a:cs typeface="Calibri"/>
              </a:rPr>
              <a:t>n</a:t>
            </a:r>
            <a:r>
              <a:rPr sz="2400" spc="0">
                <a:latin typeface="Calibri"/>
                <a:cs typeface="Calibri"/>
              </a:rPr>
              <a:t>,</a:t>
            </a:r>
            <a:r>
              <a:rPr sz="2400" spc="-14">
                <a:latin typeface="Calibri"/>
                <a:cs typeface="Calibri"/>
              </a:rPr>
              <a:t> </a:t>
            </a:r>
            <a:r>
              <a:rPr sz="2400" spc="0">
                <a:latin typeface="Calibri"/>
                <a:cs typeface="Calibri"/>
              </a:rPr>
              <a:t>dan mili</a:t>
            </a:r>
            <a:r>
              <a:rPr sz="2400" spc="-14">
                <a:latin typeface="Calibri"/>
                <a:cs typeface="Calibri"/>
              </a:rPr>
              <a:t>t</a:t>
            </a:r>
            <a:r>
              <a:rPr sz="2400" spc="0">
                <a:latin typeface="Calibri"/>
                <a:cs typeface="Calibri"/>
              </a:rPr>
              <a:t>e</a:t>
            </a:r>
            <a:r>
              <a:rPr sz="2400" spc="-194">
                <a:latin typeface="Calibri"/>
                <a:cs typeface="Calibri"/>
              </a:rPr>
              <a:t>r</a:t>
            </a:r>
            <a:r>
              <a:rPr sz="2400" spc="0">
                <a:latin typeface="Calibri"/>
                <a:cs typeface="Calibri"/>
              </a:rPr>
              <a:t>,</a:t>
            </a:r>
            <a:r>
              <a:rPr sz="2400" spc="-34">
                <a:latin typeface="Calibri"/>
                <a:cs typeface="Calibri"/>
              </a:rPr>
              <a:t> </a:t>
            </a:r>
            <a:r>
              <a:rPr sz="2400" spc="0">
                <a:latin typeface="Calibri"/>
                <a:cs typeface="Calibri"/>
              </a:rPr>
              <a:t>dan </a:t>
            </a:r>
            <a:r>
              <a:rPr sz="2400" spc="-25">
                <a:latin typeface="Calibri"/>
                <a:cs typeface="Calibri"/>
              </a:rPr>
              <a:t>t</a:t>
            </a:r>
            <a:r>
              <a:rPr sz="2400" spc="0">
                <a:latin typeface="Calibri"/>
                <a:cs typeface="Calibri"/>
              </a:rPr>
              <a:t>el</a:t>
            </a:r>
            <a:r>
              <a:rPr sz="2400" spc="4">
                <a:latin typeface="Calibri"/>
                <a:cs typeface="Calibri"/>
              </a:rPr>
              <a:t>a</a:t>
            </a:r>
            <a:r>
              <a:rPr sz="2400" spc="0">
                <a:latin typeface="Calibri"/>
                <a:cs typeface="Calibri"/>
              </a:rPr>
              <a:t>h diguna</a:t>
            </a:r>
            <a:r>
              <a:rPr sz="2400" spc="-34">
                <a:latin typeface="Calibri"/>
                <a:cs typeface="Calibri"/>
              </a:rPr>
              <a:t>k</a:t>
            </a:r>
            <a:r>
              <a:rPr sz="2400" spc="0">
                <a:latin typeface="Calibri"/>
                <a:cs typeface="Calibri"/>
              </a:rPr>
              <a:t>an</a:t>
            </a:r>
            <a:r>
              <a:rPr sz="2400" spc="-14">
                <a:latin typeface="Calibri"/>
                <a:cs typeface="Calibri"/>
              </a:rPr>
              <a:t> </a:t>
            </a:r>
            <a:r>
              <a:rPr sz="2400" spc="0">
                <a:latin typeface="Calibri"/>
                <a:cs typeface="Calibri"/>
              </a:rPr>
              <a:t>di dalam</a:t>
            </a:r>
            <a:r>
              <a:rPr sz="2400" spc="-14">
                <a:latin typeface="Calibri"/>
                <a:cs typeface="Calibri"/>
              </a:rPr>
              <a:t> </a:t>
            </a:r>
            <a:r>
              <a:rPr sz="2400" spc="0">
                <a:latin typeface="Calibri"/>
                <a:cs typeface="Calibri"/>
              </a:rPr>
              <a:t>pe</a:t>
            </a:r>
            <a:r>
              <a:rPr sz="2400" spc="-39">
                <a:latin typeface="Calibri"/>
                <a:cs typeface="Calibri"/>
              </a:rPr>
              <a:t>r</a:t>
            </a:r>
            <a:r>
              <a:rPr sz="2400" spc="0">
                <a:latin typeface="Calibri"/>
                <a:cs typeface="Calibri"/>
              </a:rPr>
              <a:t>ang sela</a:t>
            </a:r>
            <a:r>
              <a:rPr sz="2400" spc="4">
                <a:latin typeface="Calibri"/>
                <a:cs typeface="Calibri"/>
              </a:rPr>
              <a:t>m</a:t>
            </a:r>
            <a:r>
              <a:rPr sz="2400" spc="0">
                <a:latin typeface="Calibri"/>
                <a:cs typeface="Calibri"/>
              </a:rPr>
              <a:t>a</a:t>
            </a:r>
            <a:r>
              <a:rPr sz="2400" spc="-9">
                <a:latin typeface="Calibri"/>
                <a:cs typeface="Calibri"/>
              </a:rPr>
              <a:t> </a:t>
            </a:r>
            <a:r>
              <a:rPr sz="2400" spc="0">
                <a:latin typeface="Calibri"/>
                <a:cs typeface="Calibri"/>
              </a:rPr>
              <a:t>rib</a:t>
            </a:r>
            <a:r>
              <a:rPr sz="2400" spc="4">
                <a:latin typeface="Calibri"/>
                <a:cs typeface="Calibri"/>
              </a:rPr>
              <a:t>u</a:t>
            </a:r>
            <a:r>
              <a:rPr sz="2400" spc="0">
                <a:latin typeface="Calibri"/>
                <a:cs typeface="Calibri"/>
              </a:rPr>
              <a:t>an 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929"/>
              </a:lnSpc>
            </a:pPr>
            <a:r>
              <a:rPr sz="2400" spc="-4">
                <a:latin typeface="Calibri"/>
                <a:cs typeface="Calibri"/>
              </a:rPr>
              <a:t>tahun.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40" y="3171856"/>
            <a:ext cx="177800" cy="330200"/>
          </a:xfrm>
          <a:prstGeom prst="rect">
            <a:avLst/>
          </a:prstGeom>
        </p:spPr>
        <p:txBody>
          <a:bodyPr wrap="square" lIns="0" tIns="16224" rIns="0" bIns="0" rtlCol="0">
            <a:noAutofit/>
          </a:bodyPr>
          <a:lstStyle/>
          <a:p>
            <a:pPr marL="12700">
              <a:lnSpc>
                <a:spcPts val="2555"/>
              </a:lnSpc>
            </a:pPr>
            <a:r>
              <a:rPr sz="2400">
                <a:latin typeface="Arial"/>
                <a:cs typeface="Arial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45844" y="3142615"/>
            <a:ext cx="9823482" cy="586308"/>
          </a:xfrm>
          <a:prstGeom prst="rect">
            <a:avLst/>
          </a:prstGeom>
        </p:spPr>
        <p:txBody>
          <a:bodyPr wrap="square" lIns="0" tIns="14636" rIns="0" bIns="0" rtlCol="0">
            <a:noAutofit/>
          </a:bodyPr>
          <a:lstStyle/>
          <a:p>
            <a:pPr marL="12700">
              <a:lnSpc>
                <a:spcPts val="2305"/>
              </a:lnSpc>
            </a:pPr>
            <a:r>
              <a:rPr sz="2400" spc="-5">
                <a:latin typeface="Calibri"/>
                <a:cs typeface="Calibri"/>
              </a:rPr>
              <a:t>Tiga pihak yang memiliki kontribusi penting di dalam perkembangan kriptografi</a:t>
            </a:r>
            <a:endParaRPr sz="2400">
              <a:latin typeface="Calibri"/>
              <a:cs typeface="Calibri"/>
            </a:endParaRPr>
          </a:p>
          <a:p>
            <a:pPr marL="12700" marR="55810">
              <a:lnSpc>
                <a:spcPts val="2210"/>
              </a:lnSpc>
            </a:pPr>
            <a:r>
              <a:rPr sz="2400" spc="-8">
                <a:latin typeface="Calibri"/>
                <a:cs typeface="Calibri"/>
              </a:rPr>
              <a:t>zaman dahulu: kalangan militer, diplomat, dan </a:t>
            </a:r>
            <a:r>
              <a:rPr sz="2400" i="1" spc="-8">
                <a:latin typeface="Calibri"/>
                <a:cs typeface="Calibri"/>
              </a:rPr>
              <a:t>diarist</a:t>
            </a:r>
            <a:r>
              <a:rPr sz="2400" spc="-8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40" y="4194714"/>
            <a:ext cx="177800" cy="330200"/>
          </a:xfrm>
          <a:prstGeom prst="rect">
            <a:avLst/>
          </a:prstGeom>
        </p:spPr>
        <p:txBody>
          <a:bodyPr wrap="square" lIns="0" tIns="16224" rIns="0" bIns="0" rtlCol="0">
            <a:noAutofit/>
          </a:bodyPr>
          <a:lstStyle/>
          <a:p>
            <a:pPr marL="12700">
              <a:lnSpc>
                <a:spcPts val="2555"/>
              </a:lnSpc>
            </a:pPr>
            <a:r>
              <a:rPr sz="2400">
                <a:latin typeface="Arial"/>
                <a:cs typeface="Arial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45844" y="4165473"/>
            <a:ext cx="10286476" cy="586232"/>
          </a:xfrm>
          <a:prstGeom prst="rect">
            <a:avLst/>
          </a:prstGeom>
        </p:spPr>
        <p:txBody>
          <a:bodyPr wrap="square" lIns="0" tIns="37465" rIns="0" bIns="0" rtlCol="0">
            <a:noAutofit/>
          </a:bodyPr>
          <a:lstStyle/>
          <a:p>
            <a:pPr marL="12700">
              <a:lnSpc>
                <a:spcPts val="2929"/>
              </a:lnSpc>
            </a:pPr>
            <a:r>
              <a:rPr sz="2400">
                <a:latin typeface="Calibri"/>
                <a:cs typeface="Calibri"/>
              </a:rPr>
              <a:t>S</a:t>
            </a:r>
            <a:r>
              <a:rPr sz="2400" spc="4">
                <a:latin typeface="Calibri"/>
                <a:cs typeface="Calibri"/>
              </a:rPr>
              <a:t>e</a:t>
            </a:r>
            <a:r>
              <a:rPr sz="2400" spc="0">
                <a:latin typeface="Calibri"/>
                <a:cs typeface="Calibri"/>
              </a:rPr>
              <a:t>jak</a:t>
            </a:r>
            <a:r>
              <a:rPr sz="2400" spc="-4">
                <a:latin typeface="Calibri"/>
                <a:cs typeface="Calibri"/>
              </a:rPr>
              <a:t> </a:t>
            </a:r>
            <a:r>
              <a:rPr sz="2400" spc="0">
                <a:latin typeface="Calibri"/>
                <a:cs typeface="Calibri"/>
              </a:rPr>
              <a:t>lebih dari</a:t>
            </a:r>
            <a:r>
              <a:rPr sz="2400" spc="-9">
                <a:latin typeface="Calibri"/>
                <a:cs typeface="Calibri"/>
              </a:rPr>
              <a:t> </a:t>
            </a:r>
            <a:r>
              <a:rPr sz="2400" spc="-4">
                <a:latin typeface="Calibri"/>
                <a:cs typeface="Calibri"/>
              </a:rPr>
              <a:t>5</a:t>
            </a:r>
            <a:r>
              <a:rPr sz="2400" spc="0">
                <a:latin typeface="Calibri"/>
                <a:cs typeface="Calibri"/>
              </a:rPr>
              <a:t>0 </a:t>
            </a:r>
            <a:r>
              <a:rPr sz="2400" spc="-25">
                <a:latin typeface="Calibri"/>
                <a:cs typeface="Calibri"/>
              </a:rPr>
              <a:t>t</a:t>
            </a:r>
            <a:r>
              <a:rPr sz="2400" spc="0">
                <a:latin typeface="Calibri"/>
                <a:cs typeface="Calibri"/>
              </a:rPr>
              <a:t>ahun </a:t>
            </a:r>
            <a:r>
              <a:rPr sz="2400" spc="-29">
                <a:latin typeface="Calibri"/>
                <a:cs typeface="Calibri"/>
              </a:rPr>
              <a:t>y</a:t>
            </a:r>
            <a:r>
              <a:rPr sz="2400" spc="0">
                <a:latin typeface="Calibri"/>
                <a:cs typeface="Calibri"/>
              </a:rPr>
              <a:t>ang</a:t>
            </a:r>
            <a:r>
              <a:rPr sz="2400" spc="-14">
                <a:latin typeface="Calibri"/>
                <a:cs typeface="Calibri"/>
              </a:rPr>
              <a:t> </a:t>
            </a:r>
            <a:r>
              <a:rPr sz="2400" spc="0">
                <a:latin typeface="Calibri"/>
                <a:cs typeface="Calibri"/>
              </a:rPr>
              <a:t>lal</a:t>
            </a:r>
            <a:r>
              <a:rPr sz="2400" spc="4">
                <a:latin typeface="Calibri"/>
                <a:cs typeface="Calibri"/>
              </a:rPr>
              <a:t>u</a:t>
            </a:r>
            <a:r>
              <a:rPr sz="2400" spc="0">
                <a:latin typeface="Calibri"/>
                <a:cs typeface="Calibri"/>
              </a:rPr>
              <a:t>,</a:t>
            </a:r>
            <a:r>
              <a:rPr sz="2400" spc="-14">
                <a:latin typeface="Calibri"/>
                <a:cs typeface="Calibri"/>
              </a:rPr>
              <a:t> </a:t>
            </a:r>
            <a:r>
              <a:rPr sz="2400" spc="0">
                <a:latin typeface="Calibri"/>
                <a:cs typeface="Calibri"/>
              </a:rPr>
              <a:t>kri</a:t>
            </a:r>
            <a:r>
              <a:rPr sz="2400" spc="-4">
                <a:latin typeface="Calibri"/>
                <a:cs typeface="Calibri"/>
              </a:rPr>
              <a:t>p</a:t>
            </a:r>
            <a:r>
              <a:rPr sz="2400" spc="-25">
                <a:latin typeface="Calibri"/>
                <a:cs typeface="Calibri"/>
              </a:rPr>
              <a:t>t</a:t>
            </a:r>
            <a:r>
              <a:rPr sz="2400" spc="0">
                <a:latin typeface="Calibri"/>
                <a:cs typeface="Calibri"/>
              </a:rPr>
              <a:t>og</a:t>
            </a:r>
            <a:r>
              <a:rPr sz="2400" spc="-44">
                <a:latin typeface="Calibri"/>
                <a:cs typeface="Calibri"/>
              </a:rPr>
              <a:t>r</a:t>
            </a:r>
            <a:r>
              <a:rPr sz="2400" spc="-4">
                <a:latin typeface="Calibri"/>
                <a:cs typeface="Calibri"/>
              </a:rPr>
              <a:t>a</a:t>
            </a:r>
            <a:r>
              <a:rPr sz="2400" spc="0">
                <a:latin typeface="Calibri"/>
                <a:cs typeface="Calibri"/>
              </a:rPr>
              <a:t>fi</a:t>
            </a:r>
            <a:r>
              <a:rPr sz="2400" spc="-19">
                <a:latin typeface="Calibri"/>
                <a:cs typeface="Calibri"/>
              </a:rPr>
              <a:t> </a:t>
            </a:r>
            <a:r>
              <a:rPr sz="2400" spc="0">
                <a:latin typeface="Calibri"/>
                <a:cs typeface="Calibri"/>
              </a:rPr>
              <a:t>mend</a:t>
            </a:r>
            <a:r>
              <a:rPr sz="2400" spc="4">
                <a:latin typeface="Calibri"/>
                <a:cs typeface="Calibri"/>
              </a:rPr>
              <a:t>a</a:t>
            </a:r>
            <a:r>
              <a:rPr sz="2400" spc="0">
                <a:latin typeface="Calibri"/>
                <a:cs typeface="Calibri"/>
              </a:rPr>
              <a:t>p</a:t>
            </a:r>
            <a:r>
              <a:rPr sz="2400" spc="-25">
                <a:latin typeface="Calibri"/>
                <a:cs typeface="Calibri"/>
              </a:rPr>
              <a:t>a</a:t>
            </a:r>
            <a:r>
              <a:rPr sz="2400" spc="0">
                <a:latin typeface="Calibri"/>
                <a:cs typeface="Calibri"/>
              </a:rPr>
              <a:t>t</a:t>
            </a:r>
            <a:r>
              <a:rPr sz="2400" spc="-34">
                <a:latin typeface="Calibri"/>
                <a:cs typeface="Calibri"/>
              </a:rPr>
              <a:t>k</a:t>
            </a:r>
            <a:r>
              <a:rPr sz="2400" spc="0">
                <a:latin typeface="Calibri"/>
                <a:cs typeface="Calibri"/>
              </a:rPr>
              <a:t>an</a:t>
            </a:r>
            <a:r>
              <a:rPr sz="2400" spc="-19">
                <a:latin typeface="Calibri"/>
                <a:cs typeface="Calibri"/>
              </a:rPr>
              <a:t> </a:t>
            </a:r>
            <a:r>
              <a:rPr sz="2400" spc="0">
                <a:latin typeface="Calibri"/>
                <a:cs typeface="Calibri"/>
              </a:rPr>
              <a:t>landasan m</a:t>
            </a:r>
            <a:r>
              <a:rPr sz="2400" spc="-19">
                <a:latin typeface="Calibri"/>
                <a:cs typeface="Calibri"/>
              </a:rPr>
              <a:t>a</a:t>
            </a:r>
            <a:r>
              <a:rPr sz="2400" spc="-25">
                <a:latin typeface="Calibri"/>
                <a:cs typeface="Calibri"/>
              </a:rPr>
              <a:t>t</a:t>
            </a:r>
            <a:r>
              <a:rPr sz="2400" spc="0">
                <a:latin typeface="Calibri"/>
                <a:cs typeface="Calibri"/>
              </a:rPr>
              <a:t>em</a:t>
            </a:r>
            <a:r>
              <a:rPr sz="2400" spc="-14">
                <a:latin typeface="Calibri"/>
                <a:cs typeface="Calibri"/>
              </a:rPr>
              <a:t>a</a:t>
            </a:r>
            <a:r>
              <a:rPr sz="2400" spc="0">
                <a:latin typeface="Calibri"/>
                <a:cs typeface="Calibri"/>
              </a:rPr>
              <a:t>ti</a:t>
            </a:r>
            <a:r>
              <a:rPr sz="2400" spc="-34">
                <a:latin typeface="Calibri"/>
                <a:cs typeface="Calibri"/>
              </a:rPr>
              <a:t>k</a:t>
            </a:r>
            <a:r>
              <a:rPr sz="2400" spc="4">
                <a:latin typeface="Calibri"/>
                <a:cs typeface="Calibri"/>
              </a:rPr>
              <a:t>a</a:t>
            </a:r>
            <a:r>
              <a:rPr sz="2400" spc="0">
                <a:latin typeface="Calibri"/>
                <a:cs typeface="Calibri"/>
              </a:rPr>
              <a:t>, 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929"/>
              </a:lnSpc>
            </a:pPr>
            <a:r>
              <a:rPr sz="2400" spc="-6">
                <a:latin typeface="Calibri"/>
                <a:cs typeface="Calibri"/>
              </a:rPr>
              <a:t>dan telah bergeser dari aplikasi militer ke aplikasi komersil.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40" y="5217648"/>
            <a:ext cx="177800" cy="330200"/>
          </a:xfrm>
          <a:prstGeom prst="rect">
            <a:avLst/>
          </a:prstGeom>
        </p:spPr>
        <p:txBody>
          <a:bodyPr wrap="square" lIns="0" tIns="16224" rIns="0" bIns="0" rtlCol="0">
            <a:noAutofit/>
          </a:bodyPr>
          <a:lstStyle/>
          <a:p>
            <a:pPr marL="12700">
              <a:lnSpc>
                <a:spcPts val="2555"/>
              </a:lnSpc>
            </a:pPr>
            <a:r>
              <a:rPr sz="2400">
                <a:latin typeface="Arial"/>
                <a:cs typeface="Arial"/>
              </a:rPr>
              <a:t>•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5844" y="5188407"/>
            <a:ext cx="9289610" cy="586232"/>
          </a:xfrm>
          <a:prstGeom prst="rect">
            <a:avLst/>
          </a:prstGeom>
        </p:spPr>
        <p:txBody>
          <a:bodyPr wrap="square" lIns="0" tIns="37465" rIns="0" bIns="0" rtlCol="0">
            <a:noAutofit/>
          </a:bodyPr>
          <a:lstStyle/>
          <a:p>
            <a:pPr marL="12700">
              <a:lnSpc>
                <a:spcPts val="2929"/>
              </a:lnSpc>
            </a:pPr>
            <a:r>
              <a:rPr sz="2400">
                <a:latin typeface="Calibri"/>
                <a:cs typeface="Calibri"/>
              </a:rPr>
              <a:t>S</a:t>
            </a:r>
            <a:r>
              <a:rPr sz="2400" spc="4">
                <a:latin typeface="Calibri"/>
                <a:cs typeface="Calibri"/>
              </a:rPr>
              <a:t>e</a:t>
            </a:r>
            <a:r>
              <a:rPr sz="2400" spc="-19">
                <a:latin typeface="Calibri"/>
                <a:cs typeface="Calibri"/>
              </a:rPr>
              <a:t>c</a:t>
            </a:r>
            <a:r>
              <a:rPr sz="2400" spc="0">
                <a:latin typeface="Calibri"/>
                <a:cs typeface="Calibri"/>
              </a:rPr>
              <a:t>a</a:t>
            </a:r>
            <a:r>
              <a:rPr sz="2400" spc="-39">
                <a:latin typeface="Calibri"/>
                <a:cs typeface="Calibri"/>
              </a:rPr>
              <a:t>r</a:t>
            </a:r>
            <a:r>
              <a:rPr sz="2400" spc="0">
                <a:latin typeface="Calibri"/>
                <a:cs typeface="Calibri"/>
              </a:rPr>
              <a:t>a</a:t>
            </a:r>
            <a:r>
              <a:rPr sz="2400" spc="-9">
                <a:latin typeface="Calibri"/>
                <a:cs typeface="Calibri"/>
              </a:rPr>
              <a:t> </a:t>
            </a:r>
            <a:r>
              <a:rPr sz="2400" spc="-50">
                <a:latin typeface="Calibri"/>
                <a:cs typeface="Calibri"/>
              </a:rPr>
              <a:t>g</a:t>
            </a:r>
            <a:r>
              <a:rPr sz="2400" spc="0">
                <a:latin typeface="Calibri"/>
                <a:cs typeface="Calibri"/>
              </a:rPr>
              <a:t>aris</a:t>
            </a:r>
            <a:r>
              <a:rPr sz="2400" spc="-9">
                <a:latin typeface="Calibri"/>
                <a:cs typeface="Calibri"/>
              </a:rPr>
              <a:t> </a:t>
            </a:r>
            <a:r>
              <a:rPr sz="2400" spc="0">
                <a:latin typeface="Calibri"/>
                <a:cs typeface="Calibri"/>
              </a:rPr>
              <a:t>besa</a:t>
            </a:r>
            <a:r>
              <a:rPr sz="2400" spc="-194">
                <a:latin typeface="Calibri"/>
                <a:cs typeface="Calibri"/>
              </a:rPr>
              <a:t>r</a:t>
            </a:r>
            <a:r>
              <a:rPr sz="2400" spc="0">
                <a:latin typeface="Calibri"/>
                <a:cs typeface="Calibri"/>
              </a:rPr>
              <a:t>, kri</a:t>
            </a:r>
            <a:r>
              <a:rPr sz="2400" spc="-4">
                <a:latin typeface="Calibri"/>
                <a:cs typeface="Calibri"/>
              </a:rPr>
              <a:t>p</a:t>
            </a:r>
            <a:r>
              <a:rPr sz="2400" spc="-25">
                <a:latin typeface="Calibri"/>
                <a:cs typeface="Calibri"/>
              </a:rPr>
              <a:t>t</a:t>
            </a:r>
            <a:r>
              <a:rPr sz="2400" spc="0">
                <a:latin typeface="Calibri"/>
                <a:cs typeface="Calibri"/>
              </a:rPr>
              <a:t>o</a:t>
            </a:r>
            <a:r>
              <a:rPr sz="2400" spc="-4">
                <a:latin typeface="Calibri"/>
                <a:cs typeface="Calibri"/>
              </a:rPr>
              <a:t>g</a:t>
            </a:r>
            <a:r>
              <a:rPr sz="2400" spc="-44">
                <a:latin typeface="Calibri"/>
                <a:cs typeface="Calibri"/>
              </a:rPr>
              <a:t>r</a:t>
            </a:r>
            <a:r>
              <a:rPr sz="2400" spc="-9">
                <a:latin typeface="Calibri"/>
                <a:cs typeface="Calibri"/>
              </a:rPr>
              <a:t>a</a:t>
            </a:r>
            <a:r>
              <a:rPr sz="2400" spc="0">
                <a:latin typeface="Calibri"/>
                <a:cs typeface="Calibri"/>
              </a:rPr>
              <a:t>fi</a:t>
            </a:r>
            <a:r>
              <a:rPr sz="2400" spc="-25">
                <a:latin typeface="Calibri"/>
                <a:cs typeface="Calibri"/>
              </a:rPr>
              <a:t> </a:t>
            </a:r>
            <a:r>
              <a:rPr sz="2400" spc="0">
                <a:latin typeface="Calibri"/>
                <a:cs typeface="Calibri"/>
              </a:rPr>
              <a:t>dibagi m</a:t>
            </a:r>
            <a:r>
              <a:rPr sz="2400" spc="9">
                <a:latin typeface="Calibri"/>
                <a:cs typeface="Calibri"/>
              </a:rPr>
              <a:t>e</a:t>
            </a:r>
            <a:r>
              <a:rPr sz="2400" spc="0">
                <a:latin typeface="Calibri"/>
                <a:cs typeface="Calibri"/>
              </a:rPr>
              <a:t>nj</a:t>
            </a:r>
            <a:r>
              <a:rPr sz="2400" spc="4">
                <a:latin typeface="Calibri"/>
                <a:cs typeface="Calibri"/>
              </a:rPr>
              <a:t>a</a:t>
            </a:r>
            <a:r>
              <a:rPr sz="2400" spc="0">
                <a:latin typeface="Calibri"/>
                <a:cs typeface="Calibri"/>
              </a:rPr>
              <a:t>di</a:t>
            </a:r>
            <a:r>
              <a:rPr sz="2400" spc="-14">
                <a:latin typeface="Calibri"/>
                <a:cs typeface="Calibri"/>
              </a:rPr>
              <a:t> </a:t>
            </a:r>
            <a:r>
              <a:rPr sz="2400" spc="0">
                <a:latin typeface="Calibri"/>
                <a:cs typeface="Calibri"/>
              </a:rPr>
              <a:t>dua e</a:t>
            </a:r>
            <a:r>
              <a:rPr sz="2400" spc="-39">
                <a:latin typeface="Calibri"/>
                <a:cs typeface="Calibri"/>
              </a:rPr>
              <a:t>r</a:t>
            </a:r>
            <a:r>
              <a:rPr sz="2400" spc="0">
                <a:latin typeface="Calibri"/>
                <a:cs typeface="Calibri"/>
              </a:rPr>
              <a:t>a:</a:t>
            </a:r>
            <a:r>
              <a:rPr sz="2400" spc="-19">
                <a:latin typeface="Calibri"/>
                <a:cs typeface="Calibri"/>
              </a:rPr>
              <a:t> </a:t>
            </a:r>
            <a:r>
              <a:rPr sz="2400" spc="0">
                <a:solidFill>
                  <a:srgbClr val="FF0000"/>
                </a:solidFill>
                <a:latin typeface="Calibri"/>
                <a:cs typeface="Calibri"/>
              </a:rPr>
              <a:t>kri</a:t>
            </a:r>
            <a:r>
              <a:rPr sz="2400" spc="-4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spc="-25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0">
                <a:solidFill>
                  <a:srgbClr val="FF0000"/>
                </a:solidFill>
                <a:latin typeface="Calibri"/>
                <a:cs typeface="Calibri"/>
              </a:rPr>
              <a:t>og</a:t>
            </a:r>
            <a:r>
              <a:rPr sz="2400" spc="-44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4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0">
                <a:solidFill>
                  <a:srgbClr val="FF0000"/>
                </a:solidFill>
                <a:latin typeface="Calibri"/>
                <a:cs typeface="Calibri"/>
              </a:rPr>
              <a:t>fi</a:t>
            </a:r>
            <a:r>
              <a:rPr sz="2400" spc="-19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>
                <a:solidFill>
                  <a:srgbClr val="FF0000"/>
                </a:solidFill>
                <a:latin typeface="Calibri"/>
                <a:cs typeface="Calibri"/>
              </a:rPr>
              <a:t>klasik</a:t>
            </a:r>
            <a:r>
              <a:rPr sz="2400" spc="-9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0">
                <a:latin typeface="Calibri"/>
                <a:cs typeface="Calibri"/>
              </a:rPr>
              <a:t>dan 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929"/>
              </a:lnSpc>
            </a:pPr>
            <a:r>
              <a:rPr sz="2400" spc="-5">
                <a:solidFill>
                  <a:srgbClr val="FF0000"/>
                </a:solidFill>
                <a:latin typeface="Calibri"/>
                <a:cs typeface="Calibri"/>
              </a:rPr>
              <a:t>kriptografi modern</a:t>
            </a:r>
            <a:r>
              <a:rPr sz="2400" spc="-5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25491B-3747-9743-28D8-E7E4C988DC47}"/>
              </a:ext>
            </a:extLst>
          </p:cNvPr>
          <p:cNvSpPr txBox="1"/>
          <p:nvPr/>
        </p:nvSpPr>
        <p:spPr>
          <a:xfrm>
            <a:off x="152071" y="6454868"/>
            <a:ext cx="9082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</a:rPr>
              <a:t>https://informatika.stei.itb.ac.id/~rinaldi.munir/Kriptografi/2022-2023/01-Pengantar-Kriptografi-(2023).pdf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2605278" y="4055364"/>
            <a:ext cx="3236976" cy="2314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82000" y="86868"/>
            <a:ext cx="3730752" cy="1882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16940" y="749579"/>
            <a:ext cx="3970064" cy="1467325"/>
          </a:xfrm>
          <a:prstGeom prst="rect">
            <a:avLst/>
          </a:prstGeom>
        </p:spPr>
        <p:txBody>
          <a:bodyPr wrap="square" lIns="0" tIns="29114" rIns="0" bIns="0" rtlCol="0">
            <a:noAutofit/>
          </a:bodyPr>
          <a:lstStyle/>
          <a:p>
            <a:pPr marL="12700">
              <a:lnSpc>
                <a:spcPts val="4585"/>
              </a:lnSpc>
            </a:pPr>
            <a:r>
              <a:rPr sz="4400" spc="-55">
                <a:latin typeface="Calibri"/>
                <a:cs typeface="Calibri"/>
              </a:rPr>
              <a:t>Old Cryptography</a:t>
            </a:r>
            <a:endParaRPr sz="4400">
              <a:latin typeface="Calibri"/>
              <a:cs typeface="Calibri"/>
            </a:endParaRPr>
          </a:p>
          <a:p>
            <a:pPr marL="12700" marR="83941">
              <a:lnSpc>
                <a:spcPct val="95825"/>
              </a:lnSpc>
              <a:spcBef>
                <a:spcPts val="3705"/>
              </a:spcBef>
            </a:pPr>
            <a:r>
              <a:rPr sz="2600">
                <a:latin typeface="Arial"/>
                <a:cs typeface="Arial"/>
              </a:rPr>
              <a:t>•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45844" y="1880743"/>
            <a:ext cx="10148913" cy="1324228"/>
          </a:xfrm>
          <a:prstGeom prst="rect">
            <a:avLst/>
          </a:prstGeom>
        </p:spPr>
        <p:txBody>
          <a:bodyPr wrap="square" lIns="0" tIns="17176" rIns="0" bIns="0" rtlCol="0">
            <a:noAutofit/>
          </a:bodyPr>
          <a:lstStyle/>
          <a:p>
            <a:pPr marL="12700" marR="47761">
              <a:lnSpc>
                <a:spcPts val="2705"/>
              </a:lnSpc>
            </a:pPr>
            <a:r>
              <a:rPr sz="2600" i="1" spc="-4">
                <a:latin typeface="Calibri"/>
                <a:cs typeface="Calibri"/>
              </a:rPr>
              <a:t>Ancient cryptography </a:t>
            </a:r>
            <a:r>
              <a:rPr sz="2600" spc="-4">
                <a:latin typeface="Calibri"/>
                <a:cs typeface="Calibri"/>
              </a:rPr>
              <a:t>atau </a:t>
            </a:r>
            <a:r>
              <a:rPr sz="2600" i="1" spc="-4">
                <a:latin typeface="Calibri"/>
                <a:cs typeface="Calibri"/>
              </a:rPr>
              <a:t>classical cryptography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3820"/>
              </a:lnSpc>
              <a:spcBef>
                <a:spcPts val="150"/>
              </a:spcBef>
            </a:pPr>
            <a:r>
              <a:rPr sz="2600" spc="-34">
                <a:latin typeface="Calibri"/>
                <a:cs typeface="Calibri"/>
              </a:rPr>
              <a:t>K</a:t>
            </a:r>
            <a:r>
              <a:rPr sz="2600" spc="0">
                <a:latin typeface="Calibri"/>
                <a:cs typeface="Calibri"/>
              </a:rPr>
              <a:t>rip</a:t>
            </a:r>
            <a:r>
              <a:rPr sz="2600" spc="-25">
                <a:latin typeface="Calibri"/>
                <a:cs typeface="Calibri"/>
              </a:rPr>
              <a:t>t</a:t>
            </a:r>
            <a:r>
              <a:rPr sz="2600" spc="0">
                <a:latin typeface="Calibri"/>
                <a:cs typeface="Calibri"/>
              </a:rPr>
              <a:t>og</a:t>
            </a:r>
            <a:r>
              <a:rPr sz="2600" spc="-50">
                <a:latin typeface="Calibri"/>
                <a:cs typeface="Calibri"/>
              </a:rPr>
              <a:t>r</a:t>
            </a:r>
            <a:r>
              <a:rPr sz="2600" spc="-9">
                <a:latin typeface="Calibri"/>
                <a:cs typeface="Calibri"/>
              </a:rPr>
              <a:t>a</a:t>
            </a:r>
            <a:r>
              <a:rPr sz="2600" spc="0">
                <a:latin typeface="Calibri"/>
                <a:cs typeface="Calibri"/>
              </a:rPr>
              <a:t>fi</a:t>
            </a:r>
            <a:r>
              <a:rPr sz="2600" spc="-24">
                <a:latin typeface="Calibri"/>
                <a:cs typeface="Calibri"/>
              </a:rPr>
              <a:t> </a:t>
            </a:r>
            <a:r>
              <a:rPr sz="2600" spc="-44">
                <a:latin typeface="Calibri"/>
                <a:cs typeface="Calibri"/>
              </a:rPr>
              <a:t>z</a:t>
            </a:r>
            <a:r>
              <a:rPr sz="2600" spc="0">
                <a:latin typeface="Calibri"/>
                <a:cs typeface="Calibri"/>
              </a:rPr>
              <a:t>aman dulu</a:t>
            </a:r>
            <a:r>
              <a:rPr sz="2600" spc="-24">
                <a:latin typeface="Calibri"/>
                <a:cs typeface="Calibri"/>
              </a:rPr>
              <a:t> </a:t>
            </a:r>
            <a:r>
              <a:rPr sz="2600" spc="0">
                <a:latin typeface="Calibri"/>
                <a:cs typeface="Calibri"/>
              </a:rPr>
              <a:t>(sebelum</a:t>
            </a:r>
            <a:r>
              <a:rPr sz="2600" spc="-34">
                <a:latin typeface="Calibri"/>
                <a:cs typeface="Calibri"/>
              </a:rPr>
              <a:t> </a:t>
            </a:r>
            <a:r>
              <a:rPr sz="2600" spc="4">
                <a:latin typeface="Calibri"/>
                <a:cs typeface="Calibri"/>
              </a:rPr>
              <a:t>M</a:t>
            </a:r>
            <a:r>
              <a:rPr sz="2600" spc="0">
                <a:latin typeface="Calibri"/>
                <a:cs typeface="Calibri"/>
              </a:rPr>
              <a:t>ase</a:t>
            </a:r>
            <a:r>
              <a:rPr sz="2600" spc="9">
                <a:latin typeface="Calibri"/>
                <a:cs typeface="Calibri"/>
              </a:rPr>
              <a:t>h</a:t>
            </a:r>
            <a:r>
              <a:rPr sz="2600" spc="0">
                <a:latin typeface="Calibri"/>
                <a:cs typeface="Calibri"/>
              </a:rPr>
              <a:t>i</a:t>
            </a:r>
            <a:r>
              <a:rPr sz="2600" spc="-25">
                <a:latin typeface="Calibri"/>
                <a:cs typeface="Calibri"/>
              </a:rPr>
              <a:t> </a:t>
            </a:r>
            <a:r>
              <a:rPr sz="2600" spc="0">
                <a:latin typeface="Calibri"/>
                <a:cs typeface="Calibri"/>
              </a:rPr>
              <a:t>s/d</a:t>
            </a:r>
            <a:r>
              <a:rPr sz="2600" spc="-19">
                <a:latin typeface="Calibri"/>
                <a:cs typeface="Calibri"/>
              </a:rPr>
              <a:t> </a:t>
            </a:r>
            <a:r>
              <a:rPr sz="2600" spc="0">
                <a:latin typeface="Calibri"/>
                <a:cs typeface="Calibri"/>
              </a:rPr>
              <a:t>sebelum</a:t>
            </a:r>
            <a:r>
              <a:rPr sz="2600" spc="-29">
                <a:latin typeface="Calibri"/>
                <a:cs typeface="Calibri"/>
              </a:rPr>
              <a:t> </a:t>
            </a:r>
            <a:r>
              <a:rPr sz="2600" spc="0">
                <a:latin typeface="Calibri"/>
                <a:cs typeface="Calibri"/>
              </a:rPr>
              <a:t>ada </a:t>
            </a:r>
            <a:r>
              <a:rPr sz="2600" spc="-79">
                <a:latin typeface="Calibri"/>
                <a:cs typeface="Calibri"/>
              </a:rPr>
              <a:t>k</a:t>
            </a:r>
            <a:r>
              <a:rPr sz="2600" spc="0">
                <a:latin typeface="Calibri"/>
                <a:cs typeface="Calibri"/>
              </a:rPr>
              <a:t>o</a:t>
            </a:r>
            <a:r>
              <a:rPr sz="2600" spc="-9">
                <a:latin typeface="Calibri"/>
                <a:cs typeface="Calibri"/>
              </a:rPr>
              <a:t>m</a:t>
            </a:r>
            <a:r>
              <a:rPr sz="2600" spc="0">
                <a:latin typeface="Calibri"/>
                <a:cs typeface="Calibri"/>
              </a:rPr>
              <a:t>pu</a:t>
            </a:r>
            <a:r>
              <a:rPr sz="2600" spc="-19">
                <a:latin typeface="Calibri"/>
                <a:cs typeface="Calibri"/>
              </a:rPr>
              <a:t>t</a:t>
            </a:r>
            <a:r>
              <a:rPr sz="2600" spc="0">
                <a:latin typeface="Calibri"/>
                <a:cs typeface="Calibri"/>
              </a:rPr>
              <a:t>er</a:t>
            </a:r>
            <a:r>
              <a:rPr sz="2600" spc="-19">
                <a:latin typeface="Calibri"/>
                <a:cs typeface="Calibri"/>
              </a:rPr>
              <a:t> </a:t>
            </a:r>
            <a:r>
              <a:rPr sz="2600" spc="0">
                <a:latin typeface="Calibri"/>
                <a:cs typeface="Calibri"/>
              </a:rPr>
              <a:t>digi</a:t>
            </a:r>
            <a:r>
              <a:rPr sz="2600" spc="-29">
                <a:latin typeface="Calibri"/>
                <a:cs typeface="Calibri"/>
              </a:rPr>
              <a:t>t</a:t>
            </a:r>
            <a:r>
              <a:rPr sz="2600" spc="0">
                <a:latin typeface="Calibri"/>
                <a:cs typeface="Calibri"/>
              </a:rPr>
              <a:t>al) Ha</a:t>
            </a:r>
            <a:r>
              <a:rPr sz="2600" spc="-50">
                <a:latin typeface="Calibri"/>
                <a:cs typeface="Calibri"/>
              </a:rPr>
              <a:t>n</a:t>
            </a:r>
            <a:r>
              <a:rPr sz="2600" spc="-39">
                <a:latin typeface="Calibri"/>
                <a:cs typeface="Calibri"/>
              </a:rPr>
              <a:t>y</a:t>
            </a:r>
            <a:r>
              <a:rPr sz="2600" spc="0">
                <a:latin typeface="Calibri"/>
                <a:cs typeface="Calibri"/>
              </a:rPr>
              <a:t>a men</a:t>
            </a:r>
            <a:r>
              <a:rPr sz="2600" spc="-29">
                <a:latin typeface="Calibri"/>
                <a:cs typeface="Calibri"/>
              </a:rPr>
              <a:t>g</a:t>
            </a:r>
            <a:r>
              <a:rPr sz="2600" spc="0">
                <a:latin typeface="Calibri"/>
                <a:cs typeface="Calibri"/>
              </a:rPr>
              <a:t>enkripsi</a:t>
            </a:r>
            <a:r>
              <a:rPr sz="2600" spc="-29">
                <a:latin typeface="Calibri"/>
                <a:cs typeface="Calibri"/>
              </a:rPr>
              <a:t> </a:t>
            </a:r>
            <a:r>
              <a:rPr sz="2600" spc="0">
                <a:latin typeface="Calibri"/>
                <a:cs typeface="Calibri"/>
              </a:rPr>
              <a:t>huruf</a:t>
            </a:r>
            <a:r>
              <a:rPr sz="2600" spc="-19">
                <a:latin typeface="Calibri"/>
                <a:cs typeface="Calibri"/>
              </a:rPr>
              <a:t> </a:t>
            </a:r>
            <a:r>
              <a:rPr sz="2600" spc="0">
                <a:latin typeface="Calibri"/>
                <a:cs typeface="Calibri"/>
              </a:rPr>
              <a:t>dan</a:t>
            </a:r>
            <a:r>
              <a:rPr sz="2600" spc="-14">
                <a:latin typeface="Calibri"/>
                <a:cs typeface="Calibri"/>
              </a:rPr>
              <a:t> </a:t>
            </a:r>
            <a:r>
              <a:rPr sz="2600" spc="0">
                <a:latin typeface="Calibri"/>
                <a:cs typeface="Calibri"/>
              </a:rPr>
              <a:t>ang</a:t>
            </a:r>
            <a:r>
              <a:rPr sz="2600" spc="-44">
                <a:latin typeface="Calibri"/>
                <a:cs typeface="Calibri"/>
              </a:rPr>
              <a:t>k</a:t>
            </a:r>
            <a:r>
              <a:rPr sz="2600" spc="4">
                <a:latin typeface="Calibri"/>
                <a:cs typeface="Calibri"/>
              </a:rPr>
              <a:t>a</a:t>
            </a:r>
            <a:r>
              <a:rPr sz="2600" spc="0">
                <a:latin typeface="Calibri"/>
                <a:cs typeface="Calibri"/>
              </a:rPr>
              <a:t>, men</a:t>
            </a:r>
            <a:r>
              <a:rPr sz="2600" spc="14">
                <a:latin typeface="Calibri"/>
                <a:cs typeface="Calibri"/>
              </a:rPr>
              <a:t>g</a:t>
            </a:r>
            <a:r>
              <a:rPr sz="2600" spc="0">
                <a:latin typeface="Calibri"/>
                <a:cs typeface="Calibri"/>
              </a:rPr>
              <a:t>guna</a:t>
            </a:r>
            <a:r>
              <a:rPr sz="2600" spc="-44">
                <a:latin typeface="Calibri"/>
                <a:cs typeface="Calibri"/>
              </a:rPr>
              <a:t>k</a:t>
            </a:r>
            <a:r>
              <a:rPr sz="2600" spc="0">
                <a:latin typeface="Calibri"/>
                <a:cs typeface="Calibri"/>
              </a:rPr>
              <a:t>an</a:t>
            </a:r>
            <a:r>
              <a:rPr sz="2600" spc="-19">
                <a:latin typeface="Calibri"/>
                <a:cs typeface="Calibri"/>
              </a:rPr>
              <a:t> </a:t>
            </a:r>
            <a:r>
              <a:rPr sz="2600" spc="-79">
                <a:latin typeface="Calibri"/>
                <a:cs typeface="Calibri"/>
              </a:rPr>
              <a:t>k</a:t>
            </a:r>
            <a:r>
              <a:rPr sz="2600" spc="0">
                <a:latin typeface="Calibri"/>
                <a:cs typeface="Calibri"/>
              </a:rPr>
              <a:t>er</a:t>
            </a:r>
            <a:r>
              <a:rPr sz="2600" spc="-25">
                <a:latin typeface="Calibri"/>
                <a:cs typeface="Calibri"/>
              </a:rPr>
              <a:t>t</a:t>
            </a:r>
            <a:r>
              <a:rPr sz="2600" spc="0">
                <a:latin typeface="Calibri"/>
                <a:cs typeface="Calibri"/>
              </a:rPr>
              <a:t>as dan</a:t>
            </a:r>
            <a:r>
              <a:rPr sz="2600" spc="-14">
                <a:latin typeface="Calibri"/>
                <a:cs typeface="Calibri"/>
              </a:rPr>
              <a:t> </a:t>
            </a:r>
            <a:r>
              <a:rPr sz="2600" spc="0">
                <a:latin typeface="Calibri"/>
                <a:cs typeface="Calibri"/>
              </a:rPr>
              <a:t>pena</a:t>
            </a:r>
            <a:r>
              <a:rPr sz="2600" spc="-19">
                <a:latin typeface="Calibri"/>
                <a:cs typeface="Calibri"/>
              </a:rPr>
              <a:t> </a:t>
            </a:r>
            <a:r>
              <a:rPr sz="2600" spc="0">
                <a:latin typeface="Calibri"/>
                <a:cs typeface="Calibri"/>
              </a:rPr>
              <a:t>saja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6940" y="2343904"/>
            <a:ext cx="190753" cy="1324228"/>
          </a:xfrm>
          <a:prstGeom prst="rect">
            <a:avLst/>
          </a:prstGeom>
        </p:spPr>
        <p:txBody>
          <a:bodyPr wrap="square" lIns="0" tIns="17526" rIns="0" bIns="0" rtlCol="0">
            <a:noAutofit/>
          </a:bodyPr>
          <a:lstStyle/>
          <a:p>
            <a:pPr marL="12700">
              <a:lnSpc>
                <a:spcPts val="2760"/>
              </a:lnSpc>
            </a:pPr>
            <a:r>
              <a:rPr sz="2600">
                <a:latin typeface="Arial"/>
                <a:cs typeface="Arial"/>
              </a:rPr>
              <a:t>•</a:t>
            </a:r>
          </a:p>
          <a:p>
            <a:pPr marL="12700">
              <a:lnSpc>
                <a:spcPct val="95825"/>
              </a:lnSpc>
              <a:spcBef>
                <a:spcPts val="691"/>
              </a:spcBef>
            </a:pPr>
            <a:r>
              <a:rPr sz="2600">
                <a:latin typeface="Arial"/>
                <a:cs typeface="Arial"/>
              </a:rPr>
              <a:t>•</a:t>
            </a:r>
          </a:p>
          <a:p>
            <a:pPr marL="12700">
              <a:lnSpc>
                <a:spcPct val="95825"/>
              </a:lnSpc>
              <a:spcBef>
                <a:spcPts val="814"/>
              </a:spcBef>
            </a:pPr>
            <a:r>
              <a:rPr sz="2600">
                <a:latin typeface="Arial"/>
                <a:cs typeface="Arial"/>
              </a:rPr>
              <a:t>•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45844" y="3331972"/>
            <a:ext cx="2429548" cy="712723"/>
          </a:xfrm>
          <a:prstGeom prst="rect">
            <a:avLst/>
          </a:prstGeom>
        </p:spPr>
        <p:txBody>
          <a:bodyPr wrap="square" lIns="0" tIns="17176" rIns="0" bIns="0" rtlCol="0">
            <a:noAutofit/>
          </a:bodyPr>
          <a:lstStyle/>
          <a:p>
            <a:pPr marL="12700">
              <a:lnSpc>
                <a:spcPts val="2705"/>
              </a:lnSpc>
            </a:pPr>
            <a:r>
              <a:rPr sz="2600" spc="-7">
                <a:latin typeface="Calibri"/>
                <a:cs typeface="Calibri"/>
              </a:rPr>
              <a:t>Semua </a:t>
            </a:r>
            <a:r>
              <a:rPr sz="2600" i="1" spc="-7">
                <a:latin typeface="Calibri"/>
                <a:cs typeface="Calibri"/>
              </a:rPr>
              <a:t>cipher </a:t>
            </a:r>
            <a:r>
              <a:rPr sz="2600" spc="-7">
                <a:latin typeface="Calibri"/>
                <a:cs typeface="Calibri"/>
              </a:rPr>
              <a:t>nya</a:t>
            </a:r>
            <a:endParaRPr sz="2600">
              <a:latin typeface="Calibri"/>
              <a:cs typeface="Calibri"/>
            </a:endParaRPr>
          </a:p>
          <a:p>
            <a:pPr marL="12700" marR="49606">
              <a:lnSpc>
                <a:spcPts val="2810"/>
              </a:lnSpc>
              <a:spcBef>
                <a:spcPts val="5"/>
              </a:spcBef>
            </a:pPr>
            <a:r>
              <a:rPr sz="2600" spc="0">
                <a:latin typeface="Calibri"/>
                <a:cs typeface="Calibri"/>
              </a:rPr>
              <a:t>dikriptanalisis)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75430" y="3331972"/>
            <a:ext cx="884013" cy="356107"/>
          </a:xfrm>
          <a:prstGeom prst="rect">
            <a:avLst/>
          </a:prstGeom>
        </p:spPr>
        <p:txBody>
          <a:bodyPr wrap="square" lIns="0" tIns="17176" rIns="0" bIns="0" rtlCol="0">
            <a:noAutofit/>
          </a:bodyPr>
          <a:lstStyle/>
          <a:p>
            <a:pPr marL="12700">
              <a:lnSpc>
                <a:spcPts val="2705"/>
              </a:lnSpc>
            </a:pPr>
            <a:r>
              <a:rPr sz="2600">
                <a:latin typeface="Calibri"/>
                <a:cs typeface="Calibri"/>
              </a:rPr>
              <a:t>sudah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56303" y="3331972"/>
            <a:ext cx="1516601" cy="356107"/>
          </a:xfrm>
          <a:prstGeom prst="rect">
            <a:avLst/>
          </a:prstGeom>
        </p:spPr>
        <p:txBody>
          <a:bodyPr wrap="square" lIns="0" tIns="17176" rIns="0" bIns="0" rtlCol="0">
            <a:noAutofit/>
          </a:bodyPr>
          <a:lstStyle/>
          <a:p>
            <a:pPr marL="12700">
              <a:lnSpc>
                <a:spcPts val="2705"/>
              </a:lnSpc>
            </a:pPr>
            <a:r>
              <a:rPr sz="2600" spc="-8">
                <a:latin typeface="Calibri"/>
                <a:cs typeface="Calibri"/>
              </a:rPr>
              <a:t>kadaluarsa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72937" y="3331972"/>
            <a:ext cx="2637450" cy="356107"/>
          </a:xfrm>
          <a:prstGeom prst="rect">
            <a:avLst/>
          </a:prstGeom>
        </p:spPr>
        <p:txBody>
          <a:bodyPr wrap="square" lIns="0" tIns="17176" rIns="0" bIns="0" rtlCol="0">
            <a:noAutofit/>
          </a:bodyPr>
          <a:lstStyle/>
          <a:p>
            <a:pPr marL="12700">
              <a:lnSpc>
                <a:spcPts val="2705"/>
              </a:lnSpc>
            </a:pPr>
            <a:r>
              <a:rPr sz="2600" spc="-1">
                <a:latin typeface="Calibri"/>
                <a:cs typeface="Calibri"/>
              </a:rPr>
              <a:t>(sudah tidak aman,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09838" y="3331972"/>
            <a:ext cx="986421" cy="356107"/>
          </a:xfrm>
          <a:prstGeom prst="rect">
            <a:avLst/>
          </a:prstGeom>
        </p:spPr>
        <p:txBody>
          <a:bodyPr wrap="square" lIns="0" tIns="17176" rIns="0" bIns="0" rtlCol="0">
            <a:noAutofit/>
          </a:bodyPr>
          <a:lstStyle/>
          <a:p>
            <a:pPr marL="12700">
              <a:lnSpc>
                <a:spcPts val="2705"/>
              </a:lnSpc>
            </a:pPr>
            <a:r>
              <a:rPr sz="2600" spc="-12">
                <a:latin typeface="Calibri"/>
                <a:cs typeface="Calibri"/>
              </a:rPr>
              <a:t>karena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94342" y="3331972"/>
            <a:ext cx="884013" cy="356107"/>
          </a:xfrm>
          <a:prstGeom prst="rect">
            <a:avLst/>
          </a:prstGeom>
        </p:spPr>
        <p:txBody>
          <a:bodyPr wrap="square" lIns="0" tIns="17176" rIns="0" bIns="0" rtlCol="0">
            <a:noAutofit/>
          </a:bodyPr>
          <a:lstStyle/>
          <a:p>
            <a:pPr marL="12700">
              <a:lnSpc>
                <a:spcPts val="2705"/>
              </a:lnSpc>
            </a:pPr>
            <a:r>
              <a:rPr sz="2600">
                <a:latin typeface="Calibri"/>
                <a:cs typeface="Calibri"/>
              </a:rPr>
              <a:t>sudah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475468" y="3331972"/>
            <a:ext cx="1141894" cy="356107"/>
          </a:xfrm>
          <a:prstGeom prst="rect">
            <a:avLst/>
          </a:prstGeom>
        </p:spPr>
        <p:txBody>
          <a:bodyPr wrap="square" lIns="0" tIns="17176" rIns="0" bIns="0" rtlCol="0">
            <a:noAutofit/>
          </a:bodyPr>
          <a:lstStyle/>
          <a:p>
            <a:pPr marL="12700">
              <a:lnSpc>
                <a:spcPts val="2705"/>
              </a:lnSpc>
            </a:pPr>
            <a:r>
              <a:rPr sz="2600">
                <a:latin typeface="Calibri"/>
                <a:cs typeface="Calibri"/>
              </a:rPr>
              <a:t>berhasil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17412" y="4091203"/>
            <a:ext cx="164574" cy="2525598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>
              <a:lnSpc>
                <a:spcPts val="2500"/>
              </a:lnSpc>
            </a:pPr>
            <a:r>
              <a:rPr sz="240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  <a:p>
            <a:pPr marL="12700" marR="139">
              <a:lnSpc>
                <a:spcPts val="2880"/>
              </a:lnSpc>
              <a:spcBef>
                <a:spcPts val="19"/>
              </a:spcBef>
            </a:pPr>
            <a:r>
              <a:rPr sz="240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  <a:p>
            <a:pPr marL="12700" marR="139">
              <a:lnSpc>
                <a:spcPts val="2880"/>
              </a:lnSpc>
            </a:pPr>
            <a:r>
              <a:rPr sz="240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  <a:p>
            <a:pPr marL="12700" marR="139">
              <a:lnSpc>
                <a:spcPts val="2880"/>
              </a:lnSpc>
            </a:pPr>
            <a:r>
              <a:rPr sz="240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80"/>
              </a:lnSpc>
            </a:pPr>
            <a:r>
              <a:rPr sz="240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  <a:p>
            <a:pPr marL="12700" marR="139">
              <a:lnSpc>
                <a:spcPts val="2880"/>
              </a:lnSpc>
            </a:pPr>
            <a:r>
              <a:rPr sz="240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  <a:p>
            <a:pPr marL="12700" marR="139">
              <a:lnSpc>
                <a:spcPts val="2880"/>
              </a:lnSpc>
            </a:pPr>
            <a:r>
              <a:rPr sz="240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03924" y="4091203"/>
            <a:ext cx="2054234" cy="2525598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12700" marR="45765">
              <a:lnSpc>
                <a:spcPts val="2500"/>
              </a:lnSpc>
            </a:pPr>
            <a:r>
              <a:rPr sz="2400" spc="0">
                <a:solidFill>
                  <a:srgbClr val="FF0000"/>
                </a:solidFill>
                <a:latin typeface="Calibri"/>
                <a:cs typeface="Calibri"/>
              </a:rPr>
              <a:t>Caesar cipher</a:t>
            </a:r>
            <a:endParaRPr sz="2400">
              <a:latin typeface="Calibri"/>
              <a:cs typeface="Calibri"/>
            </a:endParaRPr>
          </a:p>
          <a:p>
            <a:pPr marL="12700" marR="32862">
              <a:lnSpc>
                <a:spcPts val="2880"/>
              </a:lnSpc>
              <a:spcBef>
                <a:spcPts val="19"/>
              </a:spcBef>
            </a:pPr>
            <a:r>
              <a:rPr sz="2400" spc="-1">
                <a:solidFill>
                  <a:srgbClr val="FF0000"/>
                </a:solidFill>
                <a:latin typeface="Calibri"/>
                <a:cs typeface="Calibri"/>
              </a:rPr>
              <a:t>Vigenere cipher</a:t>
            </a:r>
            <a:endParaRPr sz="2400">
              <a:latin typeface="Calibri"/>
              <a:cs typeface="Calibri"/>
            </a:endParaRPr>
          </a:p>
          <a:p>
            <a:pPr marL="12700" marR="45765">
              <a:lnSpc>
                <a:spcPts val="2880"/>
              </a:lnSpc>
            </a:pPr>
            <a:r>
              <a:rPr sz="2400" spc="-4">
                <a:solidFill>
                  <a:srgbClr val="FF0000"/>
                </a:solidFill>
                <a:latin typeface="Calibri"/>
                <a:cs typeface="Calibri"/>
              </a:rPr>
              <a:t>Playfair cipher</a:t>
            </a:r>
            <a:endParaRPr sz="2400">
              <a:latin typeface="Calibri"/>
              <a:cs typeface="Calibri"/>
            </a:endParaRPr>
          </a:p>
          <a:p>
            <a:pPr marL="12700" marR="45765">
              <a:lnSpc>
                <a:spcPts val="2880"/>
              </a:lnSpc>
            </a:pPr>
            <a:r>
              <a:rPr sz="2400" spc="0">
                <a:solidFill>
                  <a:srgbClr val="FF0000"/>
                </a:solidFill>
                <a:latin typeface="Calibri"/>
                <a:cs typeface="Calibri"/>
              </a:rPr>
              <a:t>Hill cipher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80"/>
              </a:lnSpc>
            </a:pPr>
            <a:r>
              <a:rPr sz="2400" spc="-4">
                <a:solidFill>
                  <a:srgbClr val="FF0000"/>
                </a:solidFill>
                <a:latin typeface="Calibri"/>
                <a:cs typeface="Calibri"/>
              </a:rPr>
              <a:t>Beauford cipher</a:t>
            </a:r>
            <a:endParaRPr sz="2400">
              <a:latin typeface="Calibri"/>
              <a:cs typeface="Calibri"/>
            </a:endParaRPr>
          </a:p>
          <a:p>
            <a:pPr marL="12700" marR="45765">
              <a:lnSpc>
                <a:spcPts val="2880"/>
              </a:lnSpc>
            </a:pPr>
            <a:r>
              <a:rPr sz="2400" spc="0">
                <a:solidFill>
                  <a:srgbClr val="FF0000"/>
                </a:solidFill>
                <a:latin typeface="Calibri"/>
                <a:cs typeface="Calibri"/>
              </a:rPr>
              <a:t>Enigma cipher</a:t>
            </a:r>
            <a:endParaRPr sz="2400">
              <a:latin typeface="Calibri"/>
              <a:cs typeface="Calibri"/>
            </a:endParaRPr>
          </a:p>
          <a:p>
            <a:pPr marL="12700" marR="45765">
              <a:lnSpc>
                <a:spcPts val="2880"/>
              </a:lnSpc>
            </a:pPr>
            <a:r>
              <a:rPr sz="2400">
                <a:solidFill>
                  <a:srgbClr val="FF0000"/>
                </a:solidFill>
                <a:latin typeface="Calibri"/>
                <a:cs typeface="Calibri"/>
              </a:rPr>
              <a:t>dll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D5EF14-9A0F-5733-9527-BD649062E27F}"/>
              </a:ext>
            </a:extLst>
          </p:cNvPr>
          <p:cNvSpPr txBox="1"/>
          <p:nvPr/>
        </p:nvSpPr>
        <p:spPr>
          <a:xfrm>
            <a:off x="152071" y="6521543"/>
            <a:ext cx="6857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https://informatika.stei.itb.ac.id/~rinaldi.munir/Kriptografi/2022-2023/01-Pengantar-Kriptografi-(2023).pdf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041dade-fc60-4f89-951c-a9e7e4f9a991">
      <Terms xmlns="http://schemas.microsoft.com/office/infopath/2007/PartnerControls"/>
    </lcf76f155ced4ddcb4097134ff3c332f>
    <TaxCatchAll xmlns="d02ed617-1745-4893-9720-71577bebd92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" ma:contentTypeID="0x01010019463B5E3E7A5B4EA8C76251A428159B" ma:contentTypeVersion="11" ma:contentTypeDescription="Buat sebuah dokumen baru." ma:contentTypeScope="" ma:versionID="4bf87ade2a10c22c297d847b87565bf5">
  <xsd:schema xmlns:xsd="http://www.w3.org/2001/XMLSchema" xmlns:xs="http://www.w3.org/2001/XMLSchema" xmlns:p="http://schemas.microsoft.com/office/2006/metadata/properties" xmlns:ns2="b041dade-fc60-4f89-951c-a9e7e4f9a991" xmlns:ns3="d02ed617-1745-4893-9720-71577bebd922" targetNamespace="http://schemas.microsoft.com/office/2006/metadata/properties" ma:root="true" ma:fieldsID="701aca3d06e2f8a137ff7a33f8a7cf5d" ns2:_="" ns3:_="">
    <xsd:import namespace="b041dade-fc60-4f89-951c-a9e7e4f9a991"/>
    <xsd:import namespace="d02ed617-1745-4893-9720-71577bebd9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41dade-fc60-4f89-951c-a9e7e4f9a9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Tag Gambar" ma:readOnly="false" ma:fieldId="{5cf76f15-5ced-4ddc-b409-7134ff3c332f}" ma:taxonomyMulti="true" ma:sspId="15f14235-2a31-4ae9-9241-f7936c6bbdf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2ed617-1745-4893-9720-71577bebd922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01242459-3963-4ad7-bbfa-245715d6fcee}" ma:internalName="TaxCatchAll" ma:showField="CatchAllData" ma:web="d02ed617-1745-4893-9720-71577bebd9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e Isi"/>
        <xsd:element ref="dc:title" minOccurs="0" maxOccurs="1" ma:index="4" ma:displayName="Judu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30FA84-5852-46E4-9AF1-2F6D56BF956A}">
  <ds:schemaRefs>
    <ds:schemaRef ds:uri="b041dade-fc60-4f89-951c-a9e7e4f9a991"/>
    <ds:schemaRef ds:uri="d02ed617-1745-4893-9720-71577bebd922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A76C6E3-0C32-4145-AFEC-4C03D557C553}">
  <ds:schemaRefs>
    <ds:schemaRef ds:uri="b041dade-fc60-4f89-951c-a9e7e4f9a991"/>
    <ds:schemaRef ds:uri="d02ed617-1745-4893-9720-71577bebd92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04FDBC3-C715-4587-A33C-4EF305A7A6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35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KRIPTOGRAFI B</vt:lpstr>
      <vt:lpstr>RPS</vt:lpstr>
      <vt:lpstr>Topik</vt:lpstr>
      <vt:lpstr>Review Kriptografi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E-commerce</vt:lpstr>
      <vt:lpstr>Relasi kriptografi &amp; e-commerce</vt:lpstr>
      <vt:lpstr>PowerPoint Presentation</vt:lpstr>
      <vt:lpstr>KONTRAK DIGITAL, DIGITAL SIGNATURE, BLIND SIGNATURE</vt:lpstr>
      <vt:lpstr>Kontrak Digital</vt:lpstr>
      <vt:lpstr>Digital Signature</vt:lpstr>
      <vt:lpstr>PowerPoint Presentation</vt:lpstr>
      <vt:lpstr>Penandatanganan dengan Mengenkripsi Pesan</vt:lpstr>
      <vt:lpstr>PowerPoint Presentation</vt:lpstr>
      <vt:lpstr>PowerPoint Presentation</vt:lpstr>
      <vt:lpstr>PowerPoint Presentation</vt:lpstr>
      <vt:lpstr>Penandatanganan dengan Menggunakan Kombinasi Kriptografi kunci-public dan fungsi Hash</vt:lpstr>
      <vt:lpstr>PowerPoint Presentation</vt:lpstr>
      <vt:lpstr>PowerPoint Presentation</vt:lpstr>
      <vt:lpstr>PowerPoint Presentation</vt:lpstr>
      <vt:lpstr>Blind Signature</vt:lpstr>
      <vt:lpstr>Contoh soal:</vt:lpstr>
      <vt:lpstr>Ada pertanyaan?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KRIPTOGRAFI B</dc:title>
  <dc:creator>Bellia Dwi Cahya Putri</dc:creator>
  <cp:revision>1</cp:revision>
  <dcterms:created xsi:type="dcterms:W3CDTF">2023-11-26T12:35:00Z</dcterms:created>
  <dcterms:modified xsi:type="dcterms:W3CDTF">2025-05-27T03:47:26Z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0x01010019463B5E3E7A5B4EA8C76251A428159B</vt:lpwstr>
  </property>
  <property fmtid="{D5CDD505-2E9C-101B-9397-08002B2CF9AE}" pid="3" name="MediaServiceImageTags">
    <vt:lpwstr/>
  </property>
</Properties>
</file>